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6"/>
  </p:notesMasterIdLst>
  <p:sldIdLst>
    <p:sldId id="296" r:id="rId2"/>
    <p:sldId id="297" r:id="rId3"/>
    <p:sldId id="257" r:id="rId4"/>
    <p:sldId id="258" r:id="rId5"/>
    <p:sldId id="277" r:id="rId6"/>
    <p:sldId id="278" r:id="rId7"/>
    <p:sldId id="279" r:id="rId8"/>
    <p:sldId id="280" r:id="rId9"/>
    <p:sldId id="281" r:id="rId10"/>
    <p:sldId id="282" r:id="rId11"/>
    <p:sldId id="264" r:id="rId12"/>
    <p:sldId id="265" r:id="rId13"/>
    <p:sldId id="266" r:id="rId14"/>
    <p:sldId id="267" r:id="rId15"/>
    <p:sldId id="268" r:id="rId16"/>
    <p:sldId id="298" r:id="rId17"/>
    <p:sldId id="299" r:id="rId18"/>
    <p:sldId id="301" r:id="rId19"/>
    <p:sldId id="302" r:id="rId20"/>
    <p:sldId id="272" r:id="rId21"/>
    <p:sldId id="304" r:id="rId22"/>
    <p:sldId id="273" r:id="rId23"/>
    <p:sldId id="274"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E43XaEFV45Hgu6NfUxrDgxU/i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3891" autoAdjust="0"/>
  </p:normalViewPr>
  <p:slideViewPr>
    <p:cSldViewPr snapToGrid="0">
      <p:cViewPr varScale="1">
        <p:scale>
          <a:sx n="68" d="100"/>
          <a:sy n="68" d="100"/>
        </p:scale>
        <p:origin x="6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9G5xooMN2_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655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b="0" i="0" u="none" strike="noStrike" dirty="0">
                <a:solidFill>
                  <a:srgbClr val="000000"/>
                </a:solidFill>
                <a:effectLst/>
                <a:latin typeface="Arial" panose="020B0604020202020204" pitchFamily="34" charset="0"/>
              </a:rPr>
              <a:t>Ở slide có một số câu hỏi về các khía cạnh khác nhau của một vấn đề để cta suy xét, dựa theo logic (nói qua).</a:t>
            </a:r>
            <a:endParaRPr lang="vi-VN" b="0" dirty="0">
              <a:effectLst/>
            </a:endParaRPr>
          </a:p>
        </p:txBody>
      </p:sp>
    </p:spTree>
    <p:extLst>
      <p:ext uri="{BB962C8B-B14F-4D97-AF65-F5344CB8AC3E}">
        <p14:creationId xmlns:p14="http://schemas.microsoft.com/office/powerpoint/2010/main" val="113429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Thông qua hệ thống câu hỏi, cta có thể tìm thấy các vấn đề về mặt kiến thức, bằng chứng, dữ liệu để giải quyết một vấn đề, để chứng minh một điều gì đó cta đang support.</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VD: giãn cách xh là một pp tối ưu để ngăn cản sự lây lan về covid 19 -&gt; phải làm sao để chứng minh? dựa vào kiến thức khoa học, bằng chứng thực tế (các vùng giãn cách thì chậm lây hơn hay nhanh hơn?), các dữ liệu nghiên cứu từ các nước, các khu vực triển khai giãn cách như vậy, xem có giảm lây nhiễm ko?</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-&gt; tìm hiểu đc các bằng chứng xác đáng cho cái điều các bạn muốn bảo vệ. Và khi phản biện lại người khác cũng vậy, phải xem họ dựa vào kiến thức về mặt khoa học nào, dữ liệu nào, bằng chứng thực tế nào?</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-&gt; bản chất cuối cùng là đi tìm dữ liệu, bằng chứng khoa học cho một vấn đề</a:t>
            </a:r>
            <a:endParaRPr lang="vi-VN" b="0" dirty="0">
              <a:effectLst/>
            </a:endParaRPr>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Một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số</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ví</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dụ</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các</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bạn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có</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thể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dùng</a:t>
            </a:r>
            <a:r>
              <a:rPr lang="en-US" sz="1800" b="0" i="0" u="none" strike="noStrike" dirty="0">
                <a:solidFill>
                  <a:srgbClr val="000000"/>
                </a:solidFill>
                <a:effectLst/>
                <a:latin typeface="Arial" panose="020B0604020202020204" pitchFamily="34" charset="0"/>
              </a:rPr>
              <a:t> critical thinking </a:t>
            </a:r>
            <a:r>
              <a:rPr lang="en-US" sz="1800" b="0" i="0" u="none" strike="noStrike" dirty="0" err="1">
                <a:solidFill>
                  <a:srgbClr val="000000"/>
                </a:solidFill>
                <a:effectLst/>
                <a:latin typeface="Arial" panose="020B0604020202020204" pitchFamily="34" charset="0"/>
              </a:rPr>
              <a:t>để</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giải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quyết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vấn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đề</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gì</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đọc</a:t>
            </a:r>
            <a:r>
              <a:rPr lang="en-US" sz="1800" b="0" i="0" u="none" strike="noStrike" dirty="0">
                <a:solidFill>
                  <a:srgbClr val="000000"/>
                </a:solidFill>
                <a:effectLst/>
                <a:latin typeface="Arial" panose="020B0604020202020204" pitchFamily="34" charset="0"/>
              </a:rPr>
              <a:t>)</a:t>
            </a:r>
            <a:endParaRPr dirty="0"/>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Để giải quyết một vấn đề, cta sẽ có những chiến lược, kĩ thuật rất cụ thể, ví dụ trong slide (đọc qua): nhận diện vấn đề (cái mình cần chứng minh là gì? phản đối hay ủng hộ?) -&gt; các phương án có thể có là gì -&gt; cái nào là tối ưu nhất theo quan điểm của bạn?</a:t>
            </a:r>
            <a:endParaRPr dirty="0"/>
          </a:p>
        </p:txBody>
      </p:sp>
      <p:sp>
        <p:nvSpPr>
          <p:cNvPr id="149" name="Google Shape;1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Khi cta làm những bước trên, cta phải đánh giá được nguồn ttin. Cơ sở nào để quyết định đâu là giải pháp thuyết phục nhất? đâu là giải pháp ko thể ứng dụng đc? -&gt; tìm hiểu, xác thực, đánh giá các nguồn titn và chứng minh các argument của mình</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Cta có 4 chiến lược đánh giá ttin</a:t>
            </a:r>
            <a:endParaRPr lang="vi-VN" b="0" dirty="0">
              <a:effectLst/>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Trong quá trình đọc và đánh giá ttin, có thể có những phần take note. Đôi khi cta sẽ nghĩ ra những sự phản biện trực tiếp với ý mà mình vừa đọc đc -&gt; text-coding giúp các bạn take note các ý nghĩ, các câu hỏi nãy ra khi đọc về vấn đề gì một cách nhanh gọn hơn, ko bị trôi đi suy nghĩ của mình (sau cta có thể đọc lại và nghĩ tiếp, đào sâu tư duy về vấn đề đó, hoặc cùng thảo luận vs mn)</a:t>
            </a:r>
            <a:endParaRPr lang="en-US" sz="1100" b="0" i="0" u="none" strike="noStrike" dirty="0">
              <a:solidFill>
                <a:srgbClr val="000000"/>
              </a:solidFill>
              <a:effectLst/>
              <a:latin typeface="Arial"/>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-&gt; kĩ thuật mã hóa ttin trong quá trình cta tư duy và phản biện vs người khác</a:t>
            </a:r>
            <a:endParaRPr lang="vi-VN" b="0" dirty="0">
              <a:effectLst/>
            </a:endParaRPr>
          </a:p>
          <a:p>
            <a:pPr marL="158750" indent="0">
              <a:buNone/>
            </a:pPr>
            <a:endParaRPr dirty="0"/>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228600" rtl="0">
              <a:spcBef>
                <a:spcPts val="0"/>
              </a:spcBef>
              <a:spcAft>
                <a:spcPts val="0"/>
              </a:spcAft>
            </a:pPr>
            <a:r>
              <a:rPr lang="vi-VN" sz="1800" b="0" i="0" u="none" strike="noStrike" dirty="0">
                <a:solidFill>
                  <a:srgbClr val="000000"/>
                </a:solidFill>
                <a:effectLst/>
                <a:latin typeface="Arial" panose="020B0604020202020204" pitchFamily="34" charset="0"/>
              </a:rPr>
              <a:t>Cách đưa ra và kiểm chứng các arguments trong quá trình phản biện.</a:t>
            </a:r>
            <a:r>
              <a:rPr lang="en-US" sz="1800" b="0" i="0" u="none" strike="noStrike" dirty="0">
                <a:solidFill>
                  <a:srgbClr val="000000"/>
                </a:solidFill>
                <a:effectLst/>
                <a:latin typeface="Arial" panose="020B0604020202020204" pitchFamily="34" charset="0"/>
              </a:rPr>
              <a:t> </a:t>
            </a:r>
            <a:endParaRPr lang="vi-VN" b="0" dirty="0">
              <a:effectLst/>
            </a:endParaRPr>
          </a:p>
          <a:p>
            <a:r>
              <a:rPr lang="vi-VN" sz="1800" b="0" i="0" u="none" strike="noStrike" dirty="0">
                <a:solidFill>
                  <a:srgbClr val="000000"/>
                </a:solidFill>
                <a:effectLst/>
                <a:latin typeface="Arial" panose="020B0604020202020204" pitchFamily="34" charset="0"/>
              </a:rPr>
              <a:t>Cho xem vid: </a:t>
            </a:r>
            <a:r>
              <a:rPr lang="vi-VN" sz="1800" b="0" i="0" u="sng" strike="noStrike" dirty="0">
                <a:solidFill>
                  <a:srgbClr val="1155CC"/>
                </a:solidFill>
                <a:effectLst/>
                <a:latin typeface="Arial" panose="020B0604020202020204" pitchFamily="34" charset="0"/>
                <a:hlinkClick r:id="rId3"/>
              </a:rPr>
              <a:t>https://www.youtube.com/watch?v=9G5xooMN2_c</a:t>
            </a:r>
            <a:endParaRPr lang="en-US" sz="1800" b="0" i="0" u="sng" strike="noStrike" dirty="0">
              <a:solidFill>
                <a:srgbClr val="1155CC"/>
              </a:solidFill>
              <a:effectLst/>
              <a:latin typeface="Arial" panose="020B0604020202020204" pitchFamily="34" charset="0"/>
            </a:endParaRPr>
          </a:p>
          <a:p>
            <a:r>
              <a:rPr lang="en-US" sz="1100" b="0" i="0" u="none" strike="noStrike" dirty="0">
                <a:solidFill>
                  <a:srgbClr val="000000"/>
                </a:solidFill>
                <a:effectLst/>
                <a:latin typeface="Arial" panose="020B0604020202020204" pitchFamily="34" charset="0"/>
              </a:rPr>
              <a:t>(</a:t>
            </a:r>
            <a:r>
              <a:rPr lang="en-US" sz="1100" b="0" i="0" u="none" strike="noStrike" dirty="0" err="1">
                <a:solidFill>
                  <a:srgbClr val="000000"/>
                </a:solidFill>
                <a:effectLst/>
                <a:latin typeface="Arial" panose="020B0604020202020204" pitchFamily="34" charset="0"/>
              </a:rPr>
              <a:t>xem</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xong</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thì</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giải</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thích</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lại</a:t>
            </a:r>
            <a:r>
              <a:rPr lang="en-US" sz="1100" b="0" i="0" u="none" strike="noStrike" dirty="0">
                <a:solidFill>
                  <a:srgbClr val="000000"/>
                </a:solidFill>
                <a:effectLst/>
                <a:latin typeface="Arial" panose="020B0604020202020204" pitchFamily="34" charset="0"/>
              </a:rPr>
              <a:t> qua, </a:t>
            </a:r>
            <a:r>
              <a:rPr lang="en-US" sz="1100" b="0" i="0" u="none" strike="noStrike" dirty="0" err="1">
                <a:solidFill>
                  <a:srgbClr val="000000"/>
                </a:solidFill>
                <a:effectLst/>
                <a:latin typeface="Arial" panose="020B0604020202020204" pitchFamily="34" charset="0"/>
              </a:rPr>
              <a:t>nếu</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cno</a:t>
            </a:r>
            <a:r>
              <a:rPr lang="en-US" sz="1100" b="0" i="0" u="none" strike="noStrike" dirty="0">
                <a:solidFill>
                  <a:srgbClr val="000000"/>
                </a:solidFill>
                <a:effectLst/>
                <a:latin typeface="Arial" panose="020B0604020202020204" pitchFamily="34" charset="0"/>
              </a:rPr>
              <a:t> ko </a:t>
            </a:r>
            <a:r>
              <a:rPr lang="en-US" sz="1100" b="0" i="0" u="none" strike="noStrike" dirty="0" err="1">
                <a:solidFill>
                  <a:srgbClr val="000000"/>
                </a:solidFill>
                <a:effectLst/>
                <a:latin typeface="Arial" panose="020B0604020202020204" pitchFamily="34" charset="0"/>
              </a:rPr>
              <a:t>nghe</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thì</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cho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thành</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câu</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edunext</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bắt</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buộc</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phải</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xem</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để</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làm</a:t>
            </a:r>
            <a:r>
              <a:rPr lang="en-US" sz="1100" b="0" i="0" u="none" strike="noStrike" dirty="0">
                <a:solidFill>
                  <a:srgbClr val="000000"/>
                </a:solidFill>
                <a:effectLst/>
                <a:latin typeface="Arial" panose="020B0604020202020204" pitchFamily="34" charset="0"/>
              </a:rPr>
              <a:t>)</a:t>
            </a:r>
            <a:endParaRPr dirty="0"/>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24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Cta Phải rõ ràng về hệ thống tư duy của mình. Khi cta đưa ra câu hỏi, luận điểm, bằng chứng, nhg cuối cùng hệ thống tư duy nào mà bạn muốn support? Phải làm rõ đc các tư duy, reasoning của mình. Khi bạn đưa ra cách lập luận, bảo vệ quan điểm của mình, bạn cũng phải nhìn ra đc những điểm yếu của cái phần lập luận đó, ví tất nhiên cta ko thể cover tất cả mọi thứ được. Khi debate, bên đối diện có thể tìm kiếm và tập trung phản biện vào cái yếu điểm trong lập luận của các bạn, Nhg nếu các bạn đã tự đưa ra luôn rồi -&gt; nó sẽ rất rõ ràng trong hệ thống tư duy của các banj</a:t>
            </a:r>
            <a:endParaRPr lang="en-US" sz="1800" b="0" i="0" u="none" strike="noStrike" dirty="0">
              <a:solidFill>
                <a:srgbClr val="000000"/>
              </a:solidFill>
              <a:effectLst/>
              <a:latin typeface="Arial" panose="020B0604020202020204" pitchFamily="34" charset="0"/>
            </a:endParaRPr>
          </a:p>
          <a:p>
            <a:pPr marL="228600" indent="0" rtl="0">
              <a:spcBef>
                <a:spcPts val="0"/>
              </a:spcBef>
              <a:spcAft>
                <a:spcPts val="0"/>
              </a:spcAft>
              <a:buNone/>
            </a:pPr>
            <a:br>
              <a:rPr lang="vi-VN" b="0" dirty="0">
                <a:effectLst/>
              </a:rPr>
            </a:br>
            <a:r>
              <a:rPr lang="vi-VN" sz="1800" b="0" i="0" u="none" strike="noStrike" dirty="0">
                <a:solidFill>
                  <a:srgbClr val="000000"/>
                </a:solidFill>
                <a:effectLst/>
                <a:latin typeface="Arial" panose="020B0604020202020204" pitchFamily="34" charset="0"/>
              </a:rPr>
              <a:t>VD giãn cách xh: tất nhiên sẽ có những hệ lụy đi kèm</a:t>
            </a:r>
            <a:endParaRPr lang="vi-VN" b="0" dirty="0">
              <a:effectLst/>
            </a:endParaRPr>
          </a:p>
          <a:p>
            <a:pPr marL="158750" indent="0">
              <a:buNone/>
            </a:pPr>
            <a:endParaRPr dirty="0"/>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854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habit of mind </a:t>
            </a:r>
            <a:r>
              <a:rPr lang="en-US" dirty="0" err="1"/>
              <a:t>yc</a:t>
            </a:r>
            <a:r>
              <a:rPr lang="en-US" dirty="0"/>
              <a:t> </a:t>
            </a:r>
            <a:r>
              <a:rPr lang="en-US" dirty="0" err="1"/>
              <a:t>tự</a:t>
            </a:r>
            <a:r>
              <a:rPr lang="en-US" dirty="0"/>
              <a:t> </a:t>
            </a:r>
            <a:r>
              <a:rPr lang="en-US" dirty="0" err="1"/>
              <a:t>đọc</a:t>
            </a:r>
            <a:r>
              <a:rPr lang="en-US" dirty="0"/>
              <a:t> (slide 19-21)</a:t>
            </a:r>
            <a:endParaRPr dirty="0"/>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58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Các buổi trước của Session 2: thinking and analysis, cta đã tìm hiểu về creative thinking skill. Một kĩ năng tư duy ko kém phần quan trọng ở đây chính là critical thinking skill - kỹ năng tư duy phản biện (hầu hết các bạn đã nghe đến rồi)</a:t>
            </a:r>
            <a:r>
              <a:rPr lang="en-US" b="0" i="0" dirty="0">
                <a:solidFill>
                  <a:srgbClr val="1D2A57"/>
                </a:solidFill>
                <a:effectLst/>
                <a:latin typeface="Arial" panose="020B0604020202020204" pitchFamily="34" charset="0"/>
              </a:rPr>
              <a:t> </a:t>
            </a:r>
            <a:endParaRPr dirty="0"/>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888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 </a:t>
            </a:r>
            <a:r>
              <a:rPr lang="en-US" dirty="0" err="1"/>
              <a:t>làm</a:t>
            </a:r>
            <a:r>
              <a:rPr lang="en-US" dirty="0"/>
              <a:t> + </a:t>
            </a:r>
            <a:r>
              <a:rPr lang="en-US" dirty="0" err="1"/>
              <a:t>đi</a:t>
            </a:r>
            <a:r>
              <a:rPr lang="en-US" dirty="0"/>
              <a:t> </a:t>
            </a:r>
            <a:r>
              <a:rPr lang="en-US" dirty="0" err="1"/>
              <a:t>kèm</a:t>
            </a:r>
            <a:r>
              <a:rPr lang="en-US" dirty="0"/>
              <a:t> update draft </a:t>
            </a:r>
            <a:r>
              <a:rPr lang="en-US" dirty="0" err="1"/>
              <a:t>các</a:t>
            </a:r>
            <a:r>
              <a:rPr lang="en-US" dirty="0"/>
              <a:t> </a:t>
            </a:r>
            <a:r>
              <a:rPr lang="en-US" dirty="0" err="1"/>
              <a:t>dự</a:t>
            </a:r>
            <a:r>
              <a:rPr lang="en-US" dirty="0"/>
              <a:t> </a:t>
            </a:r>
            <a:r>
              <a:rPr lang="en-US" dirty="0" err="1"/>
              <a:t>án</a:t>
            </a:r>
            <a:r>
              <a:rPr lang="en-US" dirty="0"/>
              <a:t> (</a:t>
            </a:r>
            <a:r>
              <a:rPr lang="en-US" dirty="0" err="1"/>
              <a:t>hoặc</a:t>
            </a:r>
            <a:r>
              <a:rPr lang="en-US" dirty="0"/>
              <a:t> </a:t>
            </a:r>
            <a:r>
              <a:rPr lang="en-US" dirty="0" err="1"/>
              <a:t>cho</a:t>
            </a:r>
            <a:r>
              <a:rPr lang="en-US" dirty="0"/>
              <a:t> </a:t>
            </a:r>
            <a:r>
              <a:rPr lang="en-US" dirty="0" err="1"/>
              <a:t>hoạt</a:t>
            </a:r>
            <a:r>
              <a:rPr lang="en-US" dirty="0"/>
              <a:t> </a:t>
            </a:r>
            <a:r>
              <a:rPr lang="en-US" dirty="0" err="1"/>
              <a:t>động</a:t>
            </a:r>
            <a:r>
              <a:rPr lang="en-US" dirty="0"/>
              <a:t> ma </a:t>
            </a:r>
            <a:r>
              <a:rPr lang="en-US" dirty="0" err="1"/>
              <a:t>sói</a:t>
            </a:r>
            <a:r>
              <a:rPr lang="en-US" dirty="0"/>
              <a:t> </a:t>
            </a:r>
            <a:r>
              <a:rPr lang="en-US" dirty="0" err="1"/>
              <a:t>rút</a:t>
            </a:r>
            <a:r>
              <a:rPr lang="en-US" dirty="0"/>
              <a:t> </a:t>
            </a:r>
            <a:r>
              <a:rPr lang="en-US" dirty="0" err="1"/>
              <a:t>bài</a:t>
            </a:r>
            <a:r>
              <a:rPr lang="en-US" dirty="0"/>
              <a:t> </a:t>
            </a:r>
            <a:r>
              <a:rPr lang="en-US" dirty="0" err="1"/>
              <a:t>nhận</a:t>
            </a:r>
            <a:r>
              <a:rPr lang="en-US" dirty="0"/>
              <a:t> </a:t>
            </a:r>
            <a:r>
              <a:rPr lang="en-US" dirty="0" err="1"/>
              <a:t>xét</a:t>
            </a:r>
            <a:r>
              <a:rPr lang="en-US" dirty="0"/>
              <a:t> </a:t>
            </a:r>
            <a:r>
              <a:rPr lang="en-US" dirty="0" err="1"/>
              <a:t>cách</a:t>
            </a:r>
            <a:r>
              <a:rPr lang="en-US" dirty="0"/>
              <a:t> </a:t>
            </a:r>
            <a:r>
              <a:rPr lang="en-US" dirty="0" err="1"/>
              <a:t>dùng</a:t>
            </a:r>
            <a:r>
              <a:rPr lang="en-US" dirty="0"/>
              <a:t> critical thinking)</a:t>
            </a:r>
            <a:endParaRPr dirty="0"/>
          </a:p>
        </p:txBody>
      </p:sp>
      <p:sp>
        <p:nvSpPr>
          <p:cNvPr id="206" name="Google Shape;20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u="none" strike="noStrike" dirty="0">
                <a:solidFill>
                  <a:srgbClr val="000000"/>
                </a:solidFill>
                <a:effectLst/>
                <a:latin typeface="Arial" panose="020B0604020202020204" pitchFamily="34" charset="0"/>
              </a:rPr>
              <a:t>Phần này cta sẽ tìm hiểu tn là critical thinking? tầm quan trọng của lập luận logic trong critical thinking? Hiểu đc ứng dụng của critical thinking trong việc giải quyết vấn đề cũng như đánh giá ttin và giới thiệu một số chiến lược để cta phát triển tư duy phản biện của mình</a:t>
            </a:r>
            <a:endParaRPr dirty="0"/>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Như cta đã biết, con người suy nghĩ mọi lúc mọi nơi, dù có là chủ động hay ý nghĩ tự nảy ra trong đầu. Cta cũng sẽ có rất nhiều chiều hướng và cách suy nghĩ khác nhau. Càng học tập lên cao, cụ thể hiện giờ các bạn đang ở bậc đh, phát triển các kĩ năng tư duy là điều rất cần thiết. Tư duy phản biện rất quan trọng vì nó liên quan đến gần như tất cả các bối cảnh thực tế các bạn sẽ gặp phải ở mt đh và cả sau này đi làm, từ các  nhiệm vụ, tình huống (case study), chủ đề dự án, các thách thức và cơ hội trong nghề nghiệp. Tóm lại, kỹ năng này phục vụ cho mọi vấn đề, mọi lĩnh vực</a:t>
            </a:r>
            <a:endParaRPr lang="vi-VN" b="0" dirty="0">
              <a:effectLst/>
            </a:endParaRPr>
          </a:p>
          <a:p>
            <a:pPr indent="-228600" rtl="0">
              <a:spcBef>
                <a:spcPts val="0"/>
              </a:spcBef>
              <a:spcAft>
                <a:spcPts val="0"/>
              </a:spcAft>
            </a:pPr>
            <a:br>
              <a:rPr lang="vi-VN" b="0" dirty="0">
                <a:effectLst/>
              </a:rPr>
            </a:br>
            <a:r>
              <a:rPr lang="vi-VN" sz="1800" b="0" i="0" u="none" strike="noStrike" dirty="0">
                <a:solidFill>
                  <a:srgbClr val="000000"/>
                </a:solidFill>
                <a:effectLst/>
                <a:latin typeface="Arial" panose="020B0604020202020204" pitchFamily="34" charset="0"/>
              </a:rPr>
              <a:t>Theo định nghĩa cta có trong slide: Tư duy phản biện là tư duy một cách rõ ràng, hợp lý, phản ánh tập trung vào việc quyết định những gì nên tin hoặc làm. Nói đơn giản hơn, là việc cta tiếp nhận ttin, và đồng thời tự đặt ra các câu hỏi ở trong đầu với một vấn đề gì đó để làm rõ ràng nó ra. Nó liên quan đến việc cta đặt ra các nghi vấn và thách thức các giả định, các ttin có sẵn, thay vì chỉ đơn giản là ghi nhớ, tiếp thu một cách thụ động các sự kiện hoặc chấp nhận một cách mù quáng những gì bạn nghe hoặc đọc. “Điều đó có đúng ko? Có đáng tin hay ko? Có đúng với mọi th hay ko?”</a:t>
            </a:r>
            <a:endParaRPr lang="vi-VN" b="0" dirty="0">
              <a:effectLst/>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95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Các biểu hiện của critical thinking: có sự hoài nghi khi tiếp nhận ttin, ktra những giả địng, cs đưa ra có đúng hay ko, xem những lý luận đưa ra dựa trên các giả định đó là có đúng và hợp lý hay ko, từ đó khám phá xem liệu có bất cứ sự thành kiến nào ở đây khi đưa ra vấn đề ko?</a:t>
            </a:r>
            <a:endParaRPr lang="vi-VN" b="0" dirty="0">
              <a:effectLst/>
            </a:endParaRPr>
          </a:p>
          <a:p>
            <a:pPr marL="158750" indent="0">
              <a:buNone/>
            </a:pPr>
            <a:endParaRPr lang="en-US" dirty="0"/>
          </a:p>
        </p:txBody>
      </p:sp>
    </p:spTree>
    <p:extLst>
      <p:ext uri="{BB962C8B-B14F-4D97-AF65-F5344CB8AC3E}">
        <p14:creationId xmlns:p14="http://schemas.microsoft.com/office/powerpoint/2010/main" val="1483119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Cho </a:t>
            </a:r>
            <a:r>
              <a:rPr lang="en-US" dirty="0" err="1"/>
              <a:t>làm</a:t>
            </a:r>
            <a:r>
              <a:rPr lang="en-US" dirty="0"/>
              <a:t> </a:t>
            </a:r>
            <a:r>
              <a:rPr lang="en-US" dirty="0" err="1"/>
              <a:t>hoặc</a:t>
            </a:r>
            <a:r>
              <a:rPr lang="en-US" dirty="0"/>
              <a:t> skip (</a:t>
            </a:r>
            <a:r>
              <a:rPr lang="en-US" dirty="0" err="1"/>
              <a:t>yc</a:t>
            </a:r>
            <a:r>
              <a:rPr lang="en-US" dirty="0"/>
              <a:t> </a:t>
            </a:r>
            <a:r>
              <a:rPr lang="en-US" dirty="0" err="1"/>
              <a:t>về</a:t>
            </a:r>
            <a:r>
              <a:rPr lang="en-US" dirty="0"/>
              <a:t> </a:t>
            </a:r>
            <a:r>
              <a:rPr lang="en-US" dirty="0" err="1"/>
              <a:t>tự</a:t>
            </a:r>
            <a:r>
              <a:rPr lang="en-US" dirty="0"/>
              <a:t> </a:t>
            </a:r>
            <a:r>
              <a:rPr lang="en-US" dirty="0" err="1"/>
              <a:t>làm</a:t>
            </a:r>
            <a:r>
              <a:rPr lang="en-US" dirty="0"/>
              <a:t>)</a:t>
            </a:r>
          </a:p>
        </p:txBody>
      </p:sp>
    </p:spTree>
    <p:extLst>
      <p:ext uri="{BB962C8B-B14F-4D97-AF65-F5344CB8AC3E}">
        <p14:creationId xmlns:p14="http://schemas.microsoft.com/office/powerpoint/2010/main" val="749467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0" rtl="0">
              <a:spcBef>
                <a:spcPts val="0"/>
              </a:spcBef>
              <a:spcAft>
                <a:spcPts val="0"/>
              </a:spcAft>
              <a:buNone/>
            </a:pPr>
            <a:r>
              <a:rPr lang="en-US" sz="1800" b="0" i="0" u="none" strike="noStrike" dirty="0">
                <a:solidFill>
                  <a:srgbClr val="000000"/>
                </a:solidFill>
                <a:effectLst/>
                <a:latin typeface="Arial" panose="020B0604020202020204" pitchFamily="34" charset="0"/>
              </a:rPr>
              <a:t>V</a:t>
            </a:r>
            <a:r>
              <a:rPr lang="vi-VN" sz="1800" b="0" i="0" u="none" strike="noStrike" dirty="0">
                <a:solidFill>
                  <a:srgbClr val="000000"/>
                </a:solidFill>
                <a:effectLst/>
                <a:latin typeface="Arial" panose="020B0604020202020204" pitchFamily="34" charset="0"/>
              </a:rPr>
              <a:t>ề cơ bản: tư duy phản biện là dựa trên logic - khoa học hay nghệ thuật lập luận. Sử dụng logic, bạn có thể đánh giá các ý tưởng hoặc tuyên bố mà mọi người đưa ra, để từ đó đưa ra quyết định đúng đắn và hình thành niềm tin đúng đắn về thế giới. </a:t>
            </a:r>
            <a:endParaRPr lang="vi-VN" b="0" dirty="0">
              <a:effectLst/>
            </a:endParaRPr>
          </a:p>
          <a:p>
            <a:pPr marL="228600" indent="0" rtl="0">
              <a:spcBef>
                <a:spcPts val="0"/>
              </a:spcBef>
              <a:spcAft>
                <a:spcPts val="0"/>
              </a:spcAft>
              <a:buNone/>
            </a:pPr>
            <a:r>
              <a:rPr lang="vi-VN" sz="1800" b="0" i="0" u="none" strike="noStrike" dirty="0">
                <a:solidFill>
                  <a:srgbClr val="000000"/>
                </a:solidFill>
                <a:effectLst/>
                <a:latin typeface="Arial" panose="020B0604020202020204" pitchFamily="34" charset="0"/>
              </a:rPr>
              <a:t>Để áp dụng được critical thinking và logic, cta phải tiếp cận nó với góc độ là tất cả những vấn đề trên đời đều phải được đặt ra câu hỏi, đc ktra nhằm mục đích xây dựng các quan điểm cta đưa ra một cách chặt chẽ và lợp lý (logic) nhất có thể</a:t>
            </a:r>
            <a:endParaRPr lang="vi-VN" b="0" dirty="0">
              <a:effectLst/>
            </a:endParaRPr>
          </a:p>
        </p:txBody>
      </p:sp>
    </p:spTree>
    <p:extLst>
      <p:ext uri="{BB962C8B-B14F-4D97-AF65-F5344CB8AC3E}">
        <p14:creationId xmlns:p14="http://schemas.microsoft.com/office/powerpoint/2010/main" val="363161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Logic – </a:t>
            </a:r>
            <a:r>
              <a:rPr lang="en-US" dirty="0" err="1"/>
              <a:t>nghệ</a:t>
            </a:r>
            <a:r>
              <a:rPr lang="en-US" dirty="0"/>
              <a:t> </a:t>
            </a:r>
            <a:r>
              <a:rPr lang="en-US" dirty="0" err="1"/>
              <a:t>thuật</a:t>
            </a:r>
            <a:r>
              <a:rPr lang="en-US" dirty="0"/>
              <a:t> </a:t>
            </a:r>
            <a:r>
              <a:rPr lang="en-US" dirty="0" err="1"/>
              <a:t>lập</a:t>
            </a:r>
            <a:r>
              <a:rPr lang="en-US" dirty="0"/>
              <a:t> </a:t>
            </a:r>
            <a:r>
              <a:rPr lang="en-US" dirty="0" err="1"/>
              <a:t>luận</a:t>
            </a:r>
            <a:endParaRPr lang="en-US" dirty="0"/>
          </a:p>
          <a:p>
            <a:r>
              <a:rPr lang="vi-VN" dirty="0"/>
              <a:t>Sử dụng logic, một người đánh giá các lập luận và lý luận và cố gắng phân biệt giữa lý luận tốt và xấu, hoặc giữa sự thật và sự giả dối.</a:t>
            </a:r>
          </a:p>
          <a:p>
            <a:r>
              <a:rPr lang="vi-VN" dirty="0"/>
              <a:t>Sử dụng logic, bạn có thể đánh giá các ý tưởng hoặc tuyên bố mà mọi người đưa ra, đưa ra quyết định đúng đắn và hình thành niềm tin đúng đắn về thế giới</a:t>
            </a:r>
            <a:endParaRPr lang="en-US" dirty="0"/>
          </a:p>
        </p:txBody>
      </p:sp>
    </p:spTree>
    <p:extLst>
      <p:ext uri="{BB962C8B-B14F-4D97-AF65-F5344CB8AC3E}">
        <p14:creationId xmlns:p14="http://schemas.microsoft.com/office/powerpoint/2010/main" val="362316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62E8-5FB1-4237-B715-B94585783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61F912-3AAD-4F85-B4E2-B43ADE2A5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E4D77-2870-4BDB-BEC8-45BA847F2D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279C99D-5DD7-4134-B7EE-F30CF9D0D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B43A4-8F54-4D7C-850F-E89A5ECEA6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627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94F-6CAF-4AAD-BC35-A5192F3BF0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2D2E2-2A7B-44D6-815D-D070B0FDE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36054-3F09-4E2E-B51F-386B68485EE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6D956E9-1FD4-4495-9F85-56548CEE1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67080-7CE6-4EE1-9422-B6D444FAD6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046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077F5-1367-4B9F-9BF0-2E5961F529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33E900-48CE-47B1-AA15-F164D2F801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91928-9B0D-4C39-B7F4-D270255BAD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4E3759-4059-44DC-9A33-44F98701B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13A31-677B-4B21-B652-1E9A5F65E7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534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5AE0-8137-490F-A968-EC6A5E9C0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045A-8D8D-423B-91F0-2746977DBC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66EEC-ED42-4E87-B176-16CB3AEF20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60B973-20B2-4882-9D45-0760A2C81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749C0-BBC5-4C92-9DE0-8148A06860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4545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099A-40C8-4B4E-BB91-5EAB005113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86B694-B96C-4CBC-A33D-EC077678D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9DEC1-D3AE-4ACD-BEFC-F3B5A922CA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056D122-3114-4FE8-927A-77F4EA35A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658E8-1394-40FF-BED6-0BD9C538F1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3249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7421-723D-44C8-A70F-1D3305403B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1C4B1-DE3C-4568-BE8B-15E03C6534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540BD5-823C-4B7F-8C3D-58940A4395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156B1C-F78B-4711-ACF9-3DE1CED34AE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BEEB9C2-6A03-482A-8639-B7B51C073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FF3FB-07D7-47CD-9B81-C358A9C69E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1327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44F9-D8B8-4617-8C18-1E7651E232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01A6B-DC10-40D2-9741-0679DCD985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317B7-CE38-4B53-B172-4DC4D314D9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03D276-8BA2-47F4-8A93-D8F8C808A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F71F0C-974D-41E2-B00E-088A97F40C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450369-4B60-436A-8768-C5A7E20349F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6DCCCC6-D317-4AA5-96A1-3E8EC123EE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D12956-FBC6-4E1A-BA1C-59EB91EEFA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184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9D7C-09B6-4384-BAB2-A15C85369C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18A488-4DF1-4EDC-8A66-BBB2F8E3AC9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59AABD3-9BDC-4ACA-AD00-B869AEC424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639984-9FD4-4698-97C5-392091A3FD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825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6E377-B45A-4CAE-86C0-69FC50D1463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1AC6A33-E09A-4000-9764-A683C2A4A8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3B931-D556-4EED-BD4D-7E5CC904FF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308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D03C-D8BE-4454-B522-6EA3DF1D6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EA9C8C-8F69-44E9-B86E-05A47252E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8DDDAB-4E5F-471C-81F9-07A4599C4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45D7D-7789-4F14-80C8-29AEAE110A4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BAA63A6-1C91-4C7F-B560-8DF9FAB1F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E99B3-7AB2-4EBB-807A-90313CCBFB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00441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F9EB-3E2C-4648-8F7B-8C0993C68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154890-24D6-469D-AC1D-BEA0585FB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C907FE-4FF5-4482-9EE0-5D1F443BF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D55A3-BB0F-4EBD-A64B-CC8F70E7A5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DA22DD-39F9-4C52-A25A-D18843C5E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BC45-877E-4319-A71F-A77C17BADC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50936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499EDF-3E83-4B67-AED1-8B5D03D47A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3CB87E-D992-4E70-8084-A11AA3A7C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EED3E-D560-445A-A861-8063C4AD84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4D49724-60D6-45A9-935C-168EFE48A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7C5B41-E425-4482-BE43-AEFA63CBF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97692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8.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ctlonline.org/" TargetMode="External"/><Relationship Id="rId4" Type="http://schemas.openxmlformats.org/officeDocument/2006/relationships/hyperlink" Target="http://toolsfordifferentiation.pbworks.com/w/page/22360123/Text%20Cod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s://youtu.be/9G5xooMN2_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quia.com/quiz/4219905.html?AP_rand=114196423"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descr="A statue of two people&#10;&#10;Description automatically generated with medium confidence">
            <a:extLst>
              <a:ext uri="{FF2B5EF4-FFF2-40B4-BE49-F238E27FC236}">
                <a16:creationId xmlns:a16="http://schemas.microsoft.com/office/drawing/2014/main" id="{4C9A197E-5C35-36A9-F86A-658B8C6F10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3" name="Google Shape;88;p1">
            <a:extLst>
              <a:ext uri="{FF2B5EF4-FFF2-40B4-BE49-F238E27FC236}">
                <a16:creationId xmlns:a16="http://schemas.microsoft.com/office/drawing/2014/main" id="{CBBC9937-9C43-51A5-C3DA-10BC981FDD46}"/>
              </a:ext>
            </a:extLst>
          </p:cNvPr>
          <p:cNvSpPr txBox="1">
            <a:spLocks/>
          </p:cNvSpPr>
          <p:nvPr/>
        </p:nvSpPr>
        <p:spPr>
          <a:xfrm>
            <a:off x="8022020" y="4105691"/>
            <a:ext cx="3852041" cy="1834056"/>
          </a:xfrm>
          <a:prstGeom prst="rect">
            <a:avLst/>
          </a:prstGeom>
        </p:spPr>
        <p:txBody>
          <a:bodyPr spcFirstLastPara="1" vert="horz" lIns="9144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
                <a:srgbClr val="FFFFFF"/>
              </a:buClr>
              <a:buSzPts val="7200"/>
              <a:buFontTx/>
              <a:buNone/>
              <a:tabLst/>
              <a:defRPr/>
            </a:pPr>
            <a:r>
              <a:rPr kumimoji="0" lang="en-US" sz="4800" b="1" i="0" u="none" strike="noStrike" kern="1200" cap="none" spc="0" normalizeH="0" baseline="0" noProof="0" dirty="0">
                <a:ln>
                  <a:noFill/>
                </a:ln>
                <a:solidFill>
                  <a:prstClr val="black"/>
                </a:solidFill>
                <a:effectLst/>
                <a:uLnTx/>
                <a:uFillTx/>
                <a:latin typeface="Calibri Light" panose="020F0302020204030204"/>
                <a:ea typeface="+mj-ea"/>
                <a:cs typeface="+mj-cs"/>
              </a:rPr>
              <a:t>THINKING AND ANALYSIS (cont.)</a:t>
            </a:r>
          </a:p>
        </p:txBody>
      </p:sp>
      <p:cxnSp>
        <p:nvCxnSpPr>
          <p:cNvPr id="141" name="Straight Connector 14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4E5715C5-D6FA-3528-B7CF-CE61589B857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8958" y="380983"/>
            <a:ext cx="2438730" cy="726457"/>
          </a:xfrm>
          <a:prstGeom prst="rect">
            <a:avLst/>
          </a:prstGeom>
        </p:spPr>
      </p:pic>
      <p:pic>
        <p:nvPicPr>
          <p:cNvPr id="8" name="Picture 7" descr="Logo&#10;&#10;Description automatically generated">
            <a:extLst>
              <a:ext uri="{FF2B5EF4-FFF2-40B4-BE49-F238E27FC236}">
                <a16:creationId xmlns:a16="http://schemas.microsoft.com/office/drawing/2014/main" id="{1A38A3F0-0AD4-2F58-B5ED-C83849A296C4}"/>
              </a:ext>
            </a:extLst>
          </p:cNvPr>
          <p:cNvPicPr>
            <a:picLocks noChangeAspect="1"/>
          </p:cNvPicPr>
          <p:nvPr/>
        </p:nvPicPr>
        <p:blipFill>
          <a:blip r:embed="rId5">
            <a:biLevel thresh="75000"/>
          </a:blip>
          <a:stretch>
            <a:fillRect/>
          </a:stretch>
        </p:blipFill>
        <p:spPr>
          <a:xfrm>
            <a:off x="9158227" y="2295131"/>
            <a:ext cx="1579625" cy="1731533"/>
          </a:xfrm>
          <a:prstGeom prst="rect">
            <a:avLst/>
          </a:prstGeom>
        </p:spPr>
      </p:pic>
    </p:spTree>
    <p:extLst>
      <p:ext uri="{BB962C8B-B14F-4D97-AF65-F5344CB8AC3E}">
        <p14:creationId xmlns:p14="http://schemas.microsoft.com/office/powerpoint/2010/main" val="162603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ritical Thinking:  The essence of a decisive mind and how it works!">
            <a:extLst>
              <a:ext uri="{FF2B5EF4-FFF2-40B4-BE49-F238E27FC236}">
                <a16:creationId xmlns:a16="http://schemas.microsoft.com/office/drawing/2014/main" id="{BF22FAE5-11E7-4BD8-B877-32F20119E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7" r="12980"/>
          <a:stretch/>
        </p:blipFill>
        <p:spPr bwMode="auto">
          <a:xfrm>
            <a:off x="301643" y="181710"/>
            <a:ext cx="1534796" cy="138949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6;p7">
            <a:extLst>
              <a:ext uri="{FF2B5EF4-FFF2-40B4-BE49-F238E27FC236}">
                <a16:creationId xmlns:a16="http://schemas.microsoft.com/office/drawing/2014/main" id="{A741D06F-D7A6-4AF0-A3CA-AFD06AE5605D}"/>
              </a:ext>
            </a:extLst>
          </p:cNvPr>
          <p:cNvSpPr txBox="1">
            <a:spLocks/>
          </p:cNvSpPr>
          <p:nvPr/>
        </p:nvSpPr>
        <p:spPr>
          <a:xfrm>
            <a:off x="1985190" y="434615"/>
            <a:ext cx="6467930" cy="1261286"/>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 lvl="0" rtl="0">
              <a:lnSpc>
                <a:spcPct val="90000"/>
              </a:lnSpc>
              <a:spcBef>
                <a:spcPts val="0"/>
              </a:spcBef>
              <a:spcAft>
                <a:spcPts val="0"/>
              </a:spcAft>
              <a:buSzPts val="1760"/>
            </a:pPr>
            <a:r>
              <a:rPr lang="en-US" sz="3200" b="1" i="1" dirty="0"/>
              <a:t>Questions of Logic in Critical Thinking</a:t>
            </a:r>
            <a:endParaRPr lang="en-US" sz="3200" i="1" dirty="0"/>
          </a:p>
        </p:txBody>
      </p:sp>
      <p:pic>
        <p:nvPicPr>
          <p:cNvPr id="3074" name="Picture 2">
            <a:extLst>
              <a:ext uri="{FF2B5EF4-FFF2-40B4-BE49-F238E27FC236}">
                <a16:creationId xmlns:a16="http://schemas.microsoft.com/office/drawing/2014/main" id="{722541A4-343E-4CD7-AA5D-658C406A1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835"/>
          <a:stretch/>
        </p:blipFill>
        <p:spPr bwMode="auto">
          <a:xfrm>
            <a:off x="8601871" y="309923"/>
            <a:ext cx="3430587" cy="638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9067C0-A3EC-4071-972B-F0D9D0132DF3}"/>
              </a:ext>
            </a:extLst>
          </p:cNvPr>
          <p:cNvSpPr txBox="1"/>
          <p:nvPr/>
        </p:nvSpPr>
        <p:spPr>
          <a:xfrm>
            <a:off x="1069041" y="1759652"/>
            <a:ext cx="7160559" cy="4673074"/>
          </a:xfrm>
          <a:prstGeom prst="rect">
            <a:avLst/>
          </a:prstGeom>
          <a:noFill/>
        </p:spPr>
        <p:txBody>
          <a:bodyPr wrap="square">
            <a:spAutoFit/>
          </a:bodyPr>
          <a:lstStyle/>
          <a:p>
            <a:pPr algn="l" fontAlgn="base">
              <a:spcBef>
                <a:spcPts val="1000"/>
              </a:spcBef>
              <a:buFont typeface="+mj-lt"/>
              <a:buAutoNum type="arabicPeriod"/>
            </a:pPr>
            <a:r>
              <a:rPr lang="en-US" sz="2600" b="1" i="1" dirty="0">
                <a:solidFill>
                  <a:srgbClr val="373D3F"/>
                </a:solidFill>
                <a:effectLst/>
                <a:latin typeface="proxima-nova"/>
              </a:rPr>
              <a:t>What’s happening?</a:t>
            </a:r>
            <a:r>
              <a:rPr lang="en-US" sz="2600" b="0" i="0" dirty="0">
                <a:solidFill>
                  <a:srgbClr val="373D3F"/>
                </a:solidFill>
                <a:effectLst/>
                <a:latin typeface="proxima-nova"/>
              </a:rPr>
              <a:t> </a:t>
            </a:r>
            <a:r>
              <a:rPr lang="en-US" sz="2000" b="0" i="0" dirty="0">
                <a:solidFill>
                  <a:srgbClr val="373D3F"/>
                </a:solidFill>
                <a:effectLst/>
                <a:latin typeface="proxima-nova"/>
              </a:rPr>
              <a:t>Gather the basic information and begin to think of questions.</a:t>
            </a:r>
          </a:p>
          <a:p>
            <a:pPr algn="l" fontAlgn="base">
              <a:spcBef>
                <a:spcPts val="1000"/>
              </a:spcBef>
              <a:buFont typeface="+mj-lt"/>
              <a:buAutoNum type="arabicPeriod"/>
            </a:pPr>
            <a:r>
              <a:rPr lang="en-US" sz="2600" b="1" i="1" dirty="0">
                <a:solidFill>
                  <a:srgbClr val="373D3F"/>
                </a:solidFill>
                <a:effectLst/>
                <a:latin typeface="proxima-nova"/>
              </a:rPr>
              <a:t>Why is it important?</a:t>
            </a:r>
            <a:r>
              <a:rPr lang="en-US" sz="2600" b="0" i="0" dirty="0">
                <a:solidFill>
                  <a:srgbClr val="373D3F"/>
                </a:solidFill>
                <a:effectLst/>
                <a:latin typeface="proxima-nova"/>
              </a:rPr>
              <a:t> </a:t>
            </a:r>
            <a:r>
              <a:rPr lang="en-US" sz="2000" b="0" i="0" dirty="0">
                <a:solidFill>
                  <a:srgbClr val="373D3F"/>
                </a:solidFill>
                <a:effectLst/>
                <a:latin typeface="proxima-nova"/>
              </a:rPr>
              <a:t>Ask yourself why it’s significant and whether or not you agree.</a:t>
            </a:r>
          </a:p>
          <a:p>
            <a:pPr algn="l" fontAlgn="base">
              <a:spcBef>
                <a:spcPts val="1000"/>
              </a:spcBef>
              <a:buFont typeface="+mj-lt"/>
              <a:buAutoNum type="arabicPeriod"/>
            </a:pPr>
            <a:r>
              <a:rPr lang="en-US" sz="2600" b="1" i="1" dirty="0">
                <a:solidFill>
                  <a:srgbClr val="373D3F"/>
                </a:solidFill>
                <a:effectLst/>
                <a:latin typeface="proxima-nova"/>
              </a:rPr>
              <a:t>What don’t I see?</a:t>
            </a:r>
            <a:r>
              <a:rPr lang="en-US" sz="2600" b="0" i="0" dirty="0">
                <a:solidFill>
                  <a:srgbClr val="373D3F"/>
                </a:solidFill>
                <a:effectLst/>
                <a:latin typeface="proxima-nova"/>
              </a:rPr>
              <a:t> </a:t>
            </a:r>
            <a:r>
              <a:rPr lang="en-US" sz="2000" b="0" i="0" dirty="0">
                <a:solidFill>
                  <a:srgbClr val="373D3F"/>
                </a:solidFill>
                <a:effectLst/>
                <a:latin typeface="proxima-nova"/>
              </a:rPr>
              <a:t>Is there anything important missing?</a:t>
            </a:r>
          </a:p>
          <a:p>
            <a:pPr algn="l" fontAlgn="base">
              <a:spcBef>
                <a:spcPts val="1000"/>
              </a:spcBef>
              <a:buFont typeface="+mj-lt"/>
              <a:buAutoNum type="arabicPeriod"/>
            </a:pPr>
            <a:r>
              <a:rPr lang="en-US" sz="2600" b="1" i="1" dirty="0">
                <a:solidFill>
                  <a:srgbClr val="373D3F"/>
                </a:solidFill>
                <a:effectLst/>
                <a:latin typeface="proxima-nova"/>
              </a:rPr>
              <a:t>How do I know?</a:t>
            </a:r>
            <a:r>
              <a:rPr lang="en-US" sz="2600" b="0" i="0" dirty="0">
                <a:solidFill>
                  <a:srgbClr val="373D3F"/>
                </a:solidFill>
                <a:effectLst/>
                <a:latin typeface="proxima-nova"/>
              </a:rPr>
              <a:t> </a:t>
            </a:r>
            <a:r>
              <a:rPr lang="en-US" sz="2000" b="0" i="0" dirty="0">
                <a:solidFill>
                  <a:srgbClr val="373D3F"/>
                </a:solidFill>
                <a:effectLst/>
                <a:latin typeface="proxima-nova"/>
              </a:rPr>
              <a:t>Ask yourself where the information came from and how it was constructed.</a:t>
            </a:r>
          </a:p>
          <a:p>
            <a:pPr algn="l" fontAlgn="base">
              <a:spcBef>
                <a:spcPts val="1000"/>
              </a:spcBef>
              <a:buFont typeface="+mj-lt"/>
              <a:buAutoNum type="arabicPeriod"/>
            </a:pPr>
            <a:r>
              <a:rPr lang="en-US" sz="2600" b="1" i="1" dirty="0">
                <a:solidFill>
                  <a:srgbClr val="373D3F"/>
                </a:solidFill>
                <a:effectLst/>
                <a:latin typeface="proxima-nova"/>
              </a:rPr>
              <a:t>Who is saying it?</a:t>
            </a:r>
            <a:r>
              <a:rPr lang="en-US" sz="2600" b="0" i="0" dirty="0">
                <a:solidFill>
                  <a:srgbClr val="373D3F"/>
                </a:solidFill>
                <a:effectLst/>
                <a:latin typeface="proxima-nova"/>
              </a:rPr>
              <a:t> </a:t>
            </a:r>
            <a:r>
              <a:rPr lang="en-US" sz="2000" b="0" i="0" dirty="0">
                <a:solidFill>
                  <a:srgbClr val="373D3F"/>
                </a:solidFill>
                <a:effectLst/>
                <a:latin typeface="proxima-nova"/>
              </a:rPr>
              <a:t>What’s the position of the speaker and what is influencing them?</a:t>
            </a:r>
          </a:p>
          <a:p>
            <a:pPr algn="l" fontAlgn="base">
              <a:spcBef>
                <a:spcPts val="1000"/>
              </a:spcBef>
              <a:buFont typeface="+mj-lt"/>
              <a:buAutoNum type="arabicPeriod"/>
            </a:pPr>
            <a:r>
              <a:rPr lang="en-US" sz="2600" b="1" i="1" dirty="0">
                <a:solidFill>
                  <a:srgbClr val="373D3F"/>
                </a:solidFill>
                <a:effectLst/>
                <a:latin typeface="proxima-nova"/>
              </a:rPr>
              <a:t>What else?</a:t>
            </a:r>
            <a:r>
              <a:rPr lang="en-US" sz="2600" b="1" i="0" dirty="0">
                <a:solidFill>
                  <a:srgbClr val="373D3F"/>
                </a:solidFill>
                <a:effectLst/>
                <a:latin typeface="proxima-nova"/>
              </a:rPr>
              <a:t> </a:t>
            </a:r>
            <a:r>
              <a:rPr lang="en-US" sz="2600" b="1" i="1" dirty="0">
                <a:solidFill>
                  <a:srgbClr val="373D3F"/>
                </a:solidFill>
                <a:effectLst/>
                <a:latin typeface="proxima-nova"/>
              </a:rPr>
              <a:t>What if?</a:t>
            </a:r>
            <a:r>
              <a:rPr lang="en-US" sz="2600" b="0" i="0" dirty="0">
                <a:solidFill>
                  <a:srgbClr val="373D3F"/>
                </a:solidFill>
                <a:effectLst/>
                <a:latin typeface="proxima-nova"/>
              </a:rPr>
              <a:t> </a:t>
            </a:r>
            <a:r>
              <a:rPr lang="en-US" sz="2000" b="0" i="0" dirty="0">
                <a:solidFill>
                  <a:srgbClr val="373D3F"/>
                </a:solidFill>
                <a:effectLst/>
                <a:latin typeface="proxima-nova"/>
              </a:rPr>
              <a:t>What other ideas exist and are there other possibilities?</a:t>
            </a:r>
            <a:endParaRPr lang="en-US" sz="2600" b="0" i="0" dirty="0">
              <a:solidFill>
                <a:srgbClr val="373D3F"/>
              </a:solidFill>
              <a:effectLst/>
              <a:latin typeface="proxima-nova"/>
            </a:endParaRPr>
          </a:p>
        </p:txBody>
      </p:sp>
    </p:spTree>
    <p:extLst>
      <p:ext uri="{BB962C8B-B14F-4D97-AF65-F5344CB8AC3E}">
        <p14:creationId xmlns:p14="http://schemas.microsoft.com/office/powerpoint/2010/main" val="38667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fade">
                                      <p:cBhvr>
                                        <p:cTn id="42" dur="1000"/>
                                        <p:tgtEl>
                                          <p:spTgt spid="9">
                                            <p:txEl>
                                              <p:pRg st="5" end="5"/>
                                            </p:txEl>
                                          </p:spTgt>
                                        </p:tgtEl>
                                      </p:cBhvr>
                                    </p:animEffect>
                                    <p:anim calcmode="lin" valueType="num">
                                      <p:cBhvr>
                                        <p:cTn id="4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1113720" y="761365"/>
            <a:ext cx="10515600" cy="8540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Arial"/>
              <a:buNone/>
            </a:pPr>
            <a:r>
              <a:rPr lang="en-US" b="1" dirty="0"/>
              <a:t>Problem-Solving with Critical Thinking</a:t>
            </a:r>
            <a:endParaRPr dirty="0"/>
          </a:p>
        </p:txBody>
      </p:sp>
      <p:sp>
        <p:nvSpPr>
          <p:cNvPr id="4" name="Freeform: Shape 3">
            <a:extLst>
              <a:ext uri="{FF2B5EF4-FFF2-40B4-BE49-F238E27FC236}">
                <a16:creationId xmlns:a16="http://schemas.microsoft.com/office/drawing/2014/main" id="{72EDA77B-54C0-E9C8-7F1F-CCAEDBC7ADD6}"/>
              </a:ext>
            </a:extLst>
          </p:cNvPr>
          <p:cNvSpPr/>
          <p:nvPr/>
        </p:nvSpPr>
        <p:spPr>
          <a:xfrm>
            <a:off x="1821326" y="4349274"/>
            <a:ext cx="3565036" cy="1123593"/>
          </a:xfrm>
          <a:custGeom>
            <a:avLst/>
            <a:gdLst>
              <a:gd name="connsiteX0" fmla="*/ 0 w 4320000"/>
              <a:gd name="connsiteY0" fmla="*/ 0 h 1123593"/>
              <a:gd name="connsiteX1" fmla="*/ 4320000 w 4320000"/>
              <a:gd name="connsiteY1" fmla="*/ 0 h 1123593"/>
              <a:gd name="connsiteX2" fmla="*/ 4320000 w 4320000"/>
              <a:gd name="connsiteY2" fmla="*/ 1123593 h 1123593"/>
              <a:gd name="connsiteX3" fmla="*/ 0 w 4320000"/>
              <a:gd name="connsiteY3" fmla="*/ 1123593 h 1123593"/>
              <a:gd name="connsiteX4" fmla="*/ 0 w 4320000"/>
              <a:gd name="connsiteY4" fmla="*/ 0 h 112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123593">
                <a:moveTo>
                  <a:pt x="0" y="0"/>
                </a:moveTo>
                <a:lnTo>
                  <a:pt x="4320000" y="0"/>
                </a:lnTo>
                <a:lnTo>
                  <a:pt x="4320000" y="1123593"/>
                </a:lnTo>
                <a:lnTo>
                  <a:pt x="0" y="112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800" kern="1200" dirty="0"/>
              <a:t>Critical thinking and problem-solving go hand-in-hand</a:t>
            </a:r>
          </a:p>
        </p:txBody>
      </p:sp>
      <p:sp>
        <p:nvSpPr>
          <p:cNvPr id="6" name="Rectangle 5" descr="Person with Idea">
            <a:extLst>
              <a:ext uri="{FF2B5EF4-FFF2-40B4-BE49-F238E27FC236}">
                <a16:creationId xmlns:a16="http://schemas.microsoft.com/office/drawing/2014/main" id="{B8613C56-1CD0-9BB3-DCFC-308864B8632E}"/>
              </a:ext>
            </a:extLst>
          </p:cNvPr>
          <p:cNvSpPr/>
          <p:nvPr/>
        </p:nvSpPr>
        <p:spPr>
          <a:xfrm>
            <a:off x="7543559" y="1791283"/>
            <a:ext cx="2614874" cy="261487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0">
            <a:schemeClr val="lt1">
              <a:hueOff val="0"/>
              <a:satOff val="0"/>
              <a:lumOff val="0"/>
              <a:alphaOff val="0"/>
            </a:schemeClr>
          </a:lnRef>
          <a:fillRef idx="3">
            <a:scrgbClr r="0" g="0" b="0"/>
          </a:fillRef>
          <a:effectRef idx="3">
            <a:schemeClr val="accent4">
              <a:hueOff val="9800891"/>
              <a:satOff val="-40777"/>
              <a:lumOff val="9608"/>
              <a:alphaOff val="0"/>
            </a:schemeClr>
          </a:effectRef>
          <a:fontRef idx="minor">
            <a:schemeClr val="lt1"/>
          </a:fontRef>
        </p:style>
      </p:sp>
      <p:sp>
        <p:nvSpPr>
          <p:cNvPr id="7" name="Freeform: Shape 6">
            <a:extLst>
              <a:ext uri="{FF2B5EF4-FFF2-40B4-BE49-F238E27FC236}">
                <a16:creationId xmlns:a16="http://schemas.microsoft.com/office/drawing/2014/main" id="{B8BC9C99-D98A-78FE-B48B-2AC08835969B}"/>
              </a:ext>
            </a:extLst>
          </p:cNvPr>
          <p:cNvSpPr/>
          <p:nvPr/>
        </p:nvSpPr>
        <p:spPr>
          <a:xfrm>
            <a:off x="6690996" y="4356355"/>
            <a:ext cx="4320000" cy="1123593"/>
          </a:xfrm>
          <a:custGeom>
            <a:avLst/>
            <a:gdLst>
              <a:gd name="connsiteX0" fmla="*/ 0 w 4320000"/>
              <a:gd name="connsiteY0" fmla="*/ 0 h 1123593"/>
              <a:gd name="connsiteX1" fmla="*/ 4320000 w 4320000"/>
              <a:gd name="connsiteY1" fmla="*/ 0 h 1123593"/>
              <a:gd name="connsiteX2" fmla="*/ 4320000 w 4320000"/>
              <a:gd name="connsiteY2" fmla="*/ 1123593 h 1123593"/>
              <a:gd name="connsiteX3" fmla="*/ 0 w 4320000"/>
              <a:gd name="connsiteY3" fmla="*/ 1123593 h 1123593"/>
              <a:gd name="connsiteX4" fmla="*/ 0 w 4320000"/>
              <a:gd name="connsiteY4" fmla="*/ 0 h 112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123593">
                <a:moveTo>
                  <a:pt x="0" y="0"/>
                </a:moveTo>
                <a:lnTo>
                  <a:pt x="4320000" y="0"/>
                </a:lnTo>
                <a:lnTo>
                  <a:pt x="4320000" y="1123593"/>
                </a:lnTo>
                <a:lnTo>
                  <a:pt x="0" y="112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800" kern="1200" dirty="0"/>
              <a:t>Refer to using knowledge, facts, and data to solve problems effectively. </a:t>
            </a:r>
          </a:p>
        </p:txBody>
      </p:sp>
      <p:sp>
        <p:nvSpPr>
          <p:cNvPr id="140" name="Google Shape;140;p9"/>
          <p:cNvSpPr/>
          <p:nvPr/>
        </p:nvSpPr>
        <p:spPr>
          <a:xfrm rot="16200000">
            <a:off x="5758180" y="4660138"/>
            <a:ext cx="675640" cy="733044"/>
          </a:xfrm>
          <a:prstGeom prst="downArrow">
            <a:avLst>
              <a:gd name="adj1" fmla="val 50000"/>
              <a:gd name="adj2" fmla="val 50000"/>
            </a:avLst>
          </a:prstGeom>
          <a:solidFill>
            <a:schemeClr val="accent1"/>
          </a:solidFill>
          <a:ln w="1905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 name="Picture 2" descr="Critical Thinking:  The essence of a decisive mind and how it works!">
            <a:extLst>
              <a:ext uri="{FF2B5EF4-FFF2-40B4-BE49-F238E27FC236}">
                <a16:creationId xmlns:a16="http://schemas.microsoft.com/office/drawing/2014/main" id="{9C2BD9BA-02D2-FA8A-6C6C-A5D140AABE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47" r="12980"/>
          <a:stretch/>
        </p:blipFill>
        <p:spPr bwMode="auto">
          <a:xfrm>
            <a:off x="301643" y="181710"/>
            <a:ext cx="1534796" cy="13894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novation and collaboration go hand in hand in the digital economy | BBVA">
            <a:extLst>
              <a:ext uri="{FF2B5EF4-FFF2-40B4-BE49-F238E27FC236}">
                <a16:creationId xmlns:a16="http://schemas.microsoft.com/office/drawing/2014/main" id="{9CAC2D99-F669-F7D8-B1B2-BF11636B67F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0848" b="9881"/>
          <a:stretch/>
        </p:blipFill>
        <p:spPr bwMode="auto">
          <a:xfrm>
            <a:off x="1836439" y="2668330"/>
            <a:ext cx="3565036" cy="1636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800100" y="585469"/>
            <a:ext cx="10916920" cy="77279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400"/>
              <a:buFont typeface="Arial"/>
              <a:buNone/>
            </a:pPr>
            <a:r>
              <a:rPr lang="en-US" sz="4000" dirty="0"/>
              <a:t>Examples of using critical thinking to problem-solve</a:t>
            </a:r>
            <a:endParaRPr sz="4000" dirty="0"/>
          </a:p>
        </p:txBody>
      </p:sp>
      <p:sp>
        <p:nvSpPr>
          <p:cNvPr id="146" name="Google Shape;146;p10"/>
          <p:cNvSpPr txBox="1">
            <a:spLocks noGrp="1"/>
          </p:cNvSpPr>
          <p:nvPr>
            <p:ph idx="1"/>
          </p:nvPr>
        </p:nvSpPr>
        <p:spPr>
          <a:xfrm>
            <a:off x="668020" y="1459864"/>
            <a:ext cx="10916920" cy="4900295"/>
          </a:xfrm>
          <a:prstGeom prst="rect">
            <a:avLst/>
          </a:prstGeom>
          <a:noFill/>
          <a:ln>
            <a:noFill/>
          </a:ln>
        </p:spPr>
        <p:txBody>
          <a:bodyPr spcFirstLastPara="1" wrap="square" lIns="91425" tIns="45700" rIns="91425" bIns="45700" anchor="t" anchorCtr="0">
            <a:normAutofit/>
          </a:bodyPr>
          <a:lstStyle/>
          <a:p>
            <a:pPr fontAlgn="base">
              <a:buSzPct val="100000"/>
            </a:pPr>
            <a:r>
              <a:rPr lang="en-US" dirty="0">
                <a:solidFill>
                  <a:srgbClr val="373D3F"/>
                </a:solidFill>
                <a:latin typeface="+mj-lt"/>
              </a:rPr>
              <a:t>Your classmate was upset and said some unkind words to you, which put a crimp in the relationship. You try to see through the angry behaviors to determine how you might best support the roommate and help bring the relationship back to a comfortable spot.</a:t>
            </a:r>
            <a:endParaRPr dirty="0">
              <a:solidFill>
                <a:srgbClr val="373D3F"/>
              </a:solidFill>
              <a:latin typeface="+mj-lt"/>
            </a:endParaRPr>
          </a:p>
          <a:p>
            <a:pPr fontAlgn="base">
              <a:buSzPct val="100000"/>
            </a:pPr>
            <a:r>
              <a:rPr lang="en-US" dirty="0">
                <a:solidFill>
                  <a:srgbClr val="373D3F"/>
                </a:solidFill>
                <a:latin typeface="+mj-lt"/>
              </a:rPr>
              <a:t>Your campus club has been languishing on account of lack of participation and funds. The new club president, though, is a marketing major and has identified some strategies to interest students in joining and supporting the club. Implementation is forthcoming.</a:t>
            </a:r>
          </a:p>
          <a:p>
            <a:pPr fontAlgn="base"/>
            <a:r>
              <a:rPr lang="en-US" b="0" i="0" dirty="0">
                <a:solidFill>
                  <a:srgbClr val="373D3F"/>
                </a:solidFill>
                <a:effectLst/>
                <a:latin typeface="+mj-lt"/>
              </a:rPr>
              <a:t>Your math teacher sees that the class is not quite grasping a concept. She uses clever questioning to dispel anxiety and guide you to new understanding of the concept.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1000"/>
                                        <p:tgtEl>
                                          <p:spTgt spid="146">
                                            <p:txEl>
                                              <p:pRg st="0" end="0"/>
                                            </p:txEl>
                                          </p:spTgt>
                                        </p:tgtEl>
                                      </p:cBhvr>
                                    </p:animEffect>
                                    <p:anim calcmode="lin" valueType="num">
                                      <p:cBhvr>
                                        <p:cTn id="8" dur="10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6">
                                            <p:txEl>
                                              <p:pRg st="1" end="1"/>
                                            </p:txEl>
                                          </p:spTgt>
                                        </p:tgtEl>
                                        <p:attrNameLst>
                                          <p:attrName>style.visibility</p:attrName>
                                        </p:attrNameLst>
                                      </p:cBhvr>
                                      <p:to>
                                        <p:strVal val="visible"/>
                                      </p:to>
                                    </p:set>
                                    <p:animEffect transition="in" filter="fade">
                                      <p:cBhvr>
                                        <p:cTn id="14" dur="1000"/>
                                        <p:tgtEl>
                                          <p:spTgt spid="146">
                                            <p:txEl>
                                              <p:pRg st="1" end="1"/>
                                            </p:txEl>
                                          </p:spTgt>
                                        </p:tgtEl>
                                      </p:cBhvr>
                                    </p:animEffect>
                                    <p:anim calcmode="lin" valueType="num">
                                      <p:cBhvr>
                                        <p:cTn id="15" dur="1000" fill="hold"/>
                                        <p:tgtEl>
                                          <p:spTgt spid="14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6">
                                            <p:txEl>
                                              <p:pRg st="2" end="2"/>
                                            </p:txEl>
                                          </p:spTgt>
                                        </p:tgtEl>
                                        <p:attrNameLst>
                                          <p:attrName>style.visibility</p:attrName>
                                        </p:attrNameLst>
                                      </p:cBhvr>
                                      <p:to>
                                        <p:strVal val="visible"/>
                                      </p:to>
                                    </p:set>
                                    <p:animEffect transition="in" filter="fade">
                                      <p:cBhvr>
                                        <p:cTn id="21" dur="1000"/>
                                        <p:tgtEl>
                                          <p:spTgt spid="146">
                                            <p:txEl>
                                              <p:pRg st="2" end="2"/>
                                            </p:txEl>
                                          </p:spTgt>
                                        </p:tgtEl>
                                      </p:cBhvr>
                                    </p:animEffect>
                                    <p:anim calcmode="lin" valueType="num">
                                      <p:cBhvr>
                                        <p:cTn id="22" dur="1000" fill="hold"/>
                                        <p:tgtEl>
                                          <p:spTgt spid="14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838200" y="365125"/>
            <a:ext cx="10515600" cy="6627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t>Problem-Solving Action Checklist</a:t>
            </a:r>
            <a:endParaRPr sz="3600" dirty="0"/>
          </a:p>
        </p:txBody>
      </p:sp>
      <p:pic>
        <p:nvPicPr>
          <p:cNvPr id="4" name="Picture 2" descr="Critical Thinking:  The essence of a decisive mind and how it works!">
            <a:extLst>
              <a:ext uri="{FF2B5EF4-FFF2-40B4-BE49-F238E27FC236}">
                <a16:creationId xmlns:a16="http://schemas.microsoft.com/office/drawing/2014/main" id="{0B35F210-822C-4030-8D3E-DD7C2C4AF57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147" r="12980"/>
          <a:stretch/>
        </p:blipFill>
        <p:spPr bwMode="auto">
          <a:xfrm>
            <a:off x="301643" y="181710"/>
            <a:ext cx="1534796" cy="1389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7AD7417-2532-BFFD-64D4-17119C4CC065}"/>
              </a:ext>
            </a:extLst>
          </p:cNvPr>
          <p:cNvGraphicFramePr>
            <a:graphicFrameLocks noGrp="1"/>
          </p:cNvGraphicFramePr>
          <p:nvPr>
            <p:extLst>
              <p:ext uri="{D42A27DB-BD31-4B8C-83A1-F6EECF244321}">
                <p14:modId xmlns:p14="http://schemas.microsoft.com/office/powerpoint/2010/main" val="1750618860"/>
              </p:ext>
            </p:extLst>
          </p:nvPr>
        </p:nvGraphicFramePr>
        <p:xfrm>
          <a:off x="1920240" y="1193282"/>
          <a:ext cx="9433560" cy="2234288"/>
        </p:xfrm>
        <a:graphic>
          <a:graphicData uri="http://schemas.openxmlformats.org/drawingml/2006/table">
            <a:tbl>
              <a:tblPr>
                <a:tableStyleId>{D27102A9-8310-4765-A935-A1911B00CA55}</a:tableStyleId>
              </a:tblPr>
              <a:tblGrid>
                <a:gridCol w="2908428">
                  <a:extLst>
                    <a:ext uri="{9D8B030D-6E8A-4147-A177-3AD203B41FA5}">
                      <a16:colId xmlns:a16="http://schemas.microsoft.com/office/drawing/2014/main" val="3444417093"/>
                    </a:ext>
                  </a:extLst>
                </a:gridCol>
                <a:gridCol w="6525132">
                  <a:extLst>
                    <a:ext uri="{9D8B030D-6E8A-4147-A177-3AD203B41FA5}">
                      <a16:colId xmlns:a16="http://schemas.microsoft.com/office/drawing/2014/main" val="3393099787"/>
                    </a:ext>
                  </a:extLst>
                </a:gridCol>
              </a:tblGrid>
              <a:tr h="507411">
                <a:tc>
                  <a:txBody>
                    <a:bodyPr/>
                    <a:lstStyle/>
                    <a:p>
                      <a:pPr algn="ctr" fontAlgn="ctr"/>
                      <a:r>
                        <a:rPr lang="en-US" sz="2300" b="1" u="sng" dirty="0">
                          <a:effectLst/>
                        </a:rPr>
                        <a:t>STRATEGIES</a:t>
                      </a:r>
                      <a:endParaRPr lang="en-US" sz="2300" b="1" u="sng" dirty="0">
                        <a:effectLst/>
                        <a:latin typeface="proxima-nova"/>
                      </a:endParaRPr>
                    </a:p>
                  </a:txBody>
                  <a:tcPr marL="58018" marR="58018" marT="43513" marB="435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b="1" u="sng" dirty="0">
                          <a:effectLst/>
                        </a:rPr>
                        <a:t>ACTION CHECKLIST</a:t>
                      </a:r>
                      <a:endParaRPr lang="en-US" sz="2300" b="1" u="sng" dirty="0">
                        <a:effectLst/>
                        <a:latin typeface="proxima-nova"/>
                      </a:endParaRPr>
                    </a:p>
                  </a:txBody>
                  <a:tcPr marL="58018" marR="58018" marT="29009" marB="29009" anchor="ctr"/>
                </a:tc>
                <a:extLst>
                  <a:ext uri="{0D108BD9-81ED-4DB2-BD59-A6C34878D82A}">
                    <a16:rowId xmlns:a16="http://schemas.microsoft.com/office/drawing/2014/main" val="1267640171"/>
                  </a:ext>
                </a:extLst>
              </a:tr>
              <a:tr h="1726877">
                <a:tc>
                  <a:txBody>
                    <a:bodyPr/>
                    <a:lstStyle/>
                    <a:p>
                      <a:pPr algn="l" fontAlgn="ctr"/>
                      <a:r>
                        <a:rPr lang="en-US" sz="2300" b="1" dirty="0">
                          <a:solidFill>
                            <a:schemeClr val="accent1">
                              <a:lumMod val="75000"/>
                            </a:schemeClr>
                          </a:solidFill>
                          <a:effectLst/>
                        </a:rPr>
                        <a:t>1. Define the problem</a:t>
                      </a:r>
                      <a:endParaRPr lang="en-US" sz="2300" b="1" dirty="0">
                        <a:solidFill>
                          <a:schemeClr val="accent1">
                            <a:lumMod val="75000"/>
                          </a:schemeClr>
                        </a:solidFill>
                        <a:effectLst/>
                        <a:latin typeface="proxima-nova"/>
                      </a:endParaRPr>
                    </a:p>
                  </a:txBody>
                  <a:tcPr marL="58018" marR="58018" marT="43513" marB="43513" anchor="ctr"/>
                </a:tc>
                <a:tc>
                  <a:txBody>
                    <a:bodyPr/>
                    <a:lstStyle/>
                    <a:p>
                      <a:pPr marL="742950" lvl="1" indent="-285750" algn="l" fontAlgn="base">
                        <a:buFont typeface="Arial" panose="020B0604020202020204" pitchFamily="34" charset="0"/>
                        <a:buChar char="•"/>
                      </a:pPr>
                      <a:r>
                        <a:rPr lang="en-US" sz="2300" dirty="0">
                          <a:solidFill>
                            <a:schemeClr val="accent1">
                              <a:lumMod val="75000"/>
                            </a:schemeClr>
                          </a:solidFill>
                          <a:effectLst/>
                        </a:rPr>
                        <a:t>Identify the problem</a:t>
                      </a:r>
                    </a:p>
                    <a:p>
                      <a:pPr marL="742950" lvl="1" indent="-285750" algn="l" fontAlgn="base">
                        <a:buFont typeface="Arial" panose="020B0604020202020204" pitchFamily="34" charset="0"/>
                        <a:buChar char="•"/>
                      </a:pPr>
                      <a:r>
                        <a:rPr lang="en-US" sz="2300" dirty="0">
                          <a:solidFill>
                            <a:schemeClr val="accent1">
                              <a:lumMod val="75000"/>
                            </a:schemeClr>
                          </a:solidFill>
                          <a:effectLst/>
                        </a:rPr>
                        <a:t>Provide as many supporting details as possible</a:t>
                      </a:r>
                    </a:p>
                    <a:p>
                      <a:pPr marL="742950" lvl="1" indent="-285750" algn="l" fontAlgn="base">
                        <a:buFont typeface="Arial" panose="020B0604020202020204" pitchFamily="34" charset="0"/>
                        <a:buChar char="•"/>
                      </a:pPr>
                      <a:r>
                        <a:rPr lang="en-US" sz="2300" dirty="0">
                          <a:solidFill>
                            <a:schemeClr val="accent1">
                              <a:lumMod val="75000"/>
                            </a:schemeClr>
                          </a:solidFill>
                          <a:effectLst/>
                        </a:rPr>
                        <a:t>Provide examples</a:t>
                      </a:r>
                    </a:p>
                    <a:p>
                      <a:pPr marL="742950" lvl="1" indent="-285750" algn="l" fontAlgn="base">
                        <a:buFont typeface="Arial" panose="020B0604020202020204" pitchFamily="34" charset="0"/>
                        <a:buChar char="•"/>
                      </a:pPr>
                      <a:r>
                        <a:rPr lang="en-US" sz="2300" dirty="0">
                          <a:solidFill>
                            <a:schemeClr val="accent1">
                              <a:lumMod val="75000"/>
                            </a:schemeClr>
                          </a:solidFill>
                          <a:effectLst/>
                        </a:rPr>
                        <a:t>Organize the information logically</a:t>
                      </a:r>
                      <a:endParaRPr lang="en-US" sz="2300" dirty="0">
                        <a:solidFill>
                          <a:schemeClr val="accent1">
                            <a:lumMod val="75000"/>
                          </a:schemeClr>
                        </a:solidFill>
                        <a:effectLst/>
                        <a:latin typeface="proxima-nova"/>
                      </a:endParaRPr>
                    </a:p>
                  </a:txBody>
                  <a:tcPr marL="58018" marR="58018" marT="43513" marB="43513" anchor="ctr"/>
                </a:tc>
                <a:extLst>
                  <a:ext uri="{0D108BD9-81ED-4DB2-BD59-A6C34878D82A}">
                    <a16:rowId xmlns:a16="http://schemas.microsoft.com/office/drawing/2014/main" val="169053379"/>
                  </a:ext>
                </a:extLst>
              </a:tr>
            </a:tbl>
          </a:graphicData>
        </a:graphic>
      </p:graphicFrame>
      <p:graphicFrame>
        <p:nvGraphicFramePr>
          <p:cNvPr id="8" name="Table 7">
            <a:extLst>
              <a:ext uri="{FF2B5EF4-FFF2-40B4-BE49-F238E27FC236}">
                <a16:creationId xmlns:a16="http://schemas.microsoft.com/office/drawing/2014/main" id="{0AAB7F0D-0905-2363-BF0B-9A19BE725BE2}"/>
              </a:ext>
            </a:extLst>
          </p:cNvPr>
          <p:cNvGraphicFramePr>
            <a:graphicFrameLocks noGrp="1"/>
          </p:cNvGraphicFramePr>
          <p:nvPr>
            <p:extLst>
              <p:ext uri="{D42A27DB-BD31-4B8C-83A1-F6EECF244321}">
                <p14:modId xmlns:p14="http://schemas.microsoft.com/office/powerpoint/2010/main" val="1705172568"/>
              </p:ext>
            </p:extLst>
          </p:nvPr>
        </p:nvGraphicFramePr>
        <p:xfrm>
          <a:off x="1920240" y="5289292"/>
          <a:ext cx="9433560" cy="1320388"/>
        </p:xfrm>
        <a:graphic>
          <a:graphicData uri="http://schemas.openxmlformats.org/drawingml/2006/table">
            <a:tbl>
              <a:tblPr>
                <a:tableStyleId>{D27102A9-8310-4765-A935-A1911B00CA55}</a:tableStyleId>
              </a:tblPr>
              <a:tblGrid>
                <a:gridCol w="2908428">
                  <a:extLst>
                    <a:ext uri="{9D8B030D-6E8A-4147-A177-3AD203B41FA5}">
                      <a16:colId xmlns:a16="http://schemas.microsoft.com/office/drawing/2014/main" val="3444417093"/>
                    </a:ext>
                  </a:extLst>
                </a:gridCol>
                <a:gridCol w="6525132">
                  <a:extLst>
                    <a:ext uri="{9D8B030D-6E8A-4147-A177-3AD203B41FA5}">
                      <a16:colId xmlns:a16="http://schemas.microsoft.com/office/drawing/2014/main" val="3393099787"/>
                    </a:ext>
                  </a:extLst>
                </a:gridCol>
              </a:tblGrid>
              <a:tr h="1320388">
                <a:tc>
                  <a:txBody>
                    <a:bodyPr/>
                    <a:lstStyle/>
                    <a:p>
                      <a:pPr algn="l" fontAlgn="ctr"/>
                      <a:r>
                        <a:rPr lang="en-US" sz="2300" b="1" dirty="0">
                          <a:solidFill>
                            <a:schemeClr val="accent2">
                              <a:lumMod val="50000"/>
                            </a:schemeClr>
                          </a:solidFill>
                          <a:effectLst/>
                        </a:rPr>
                        <a:t>3. Select your solution</a:t>
                      </a:r>
                      <a:endParaRPr lang="en-US" sz="2300" b="1" dirty="0">
                        <a:solidFill>
                          <a:schemeClr val="accent2">
                            <a:lumMod val="50000"/>
                          </a:schemeClr>
                        </a:solidFill>
                        <a:effectLst/>
                        <a:latin typeface="proxima-nova"/>
                      </a:endParaRPr>
                    </a:p>
                  </a:txBody>
                  <a:tcPr marL="58018" marR="58018" marT="43513" marB="43513" anchor="ctr"/>
                </a:tc>
                <a:tc>
                  <a:txBody>
                    <a:bodyPr/>
                    <a:lstStyle/>
                    <a:p>
                      <a:pPr marL="742950" lvl="1" indent="-285750" algn="l" fontAlgn="base">
                        <a:buFont typeface="Arial" panose="020B0604020202020204" pitchFamily="34" charset="0"/>
                        <a:buChar char="•"/>
                      </a:pPr>
                      <a:r>
                        <a:rPr lang="en-US" sz="2300" dirty="0">
                          <a:solidFill>
                            <a:schemeClr val="accent2">
                              <a:lumMod val="50000"/>
                            </a:schemeClr>
                          </a:solidFill>
                          <a:effectLst/>
                        </a:rPr>
                        <a:t>Use gathered facts and relevant evidence</a:t>
                      </a:r>
                    </a:p>
                    <a:p>
                      <a:pPr marL="742950" lvl="1" indent="-285750" algn="l" fontAlgn="base">
                        <a:buFont typeface="Arial" panose="020B0604020202020204" pitchFamily="34" charset="0"/>
                        <a:buChar char="•"/>
                      </a:pPr>
                      <a:r>
                        <a:rPr lang="en-US" sz="2300" dirty="0">
                          <a:solidFill>
                            <a:schemeClr val="accent2">
                              <a:lumMod val="50000"/>
                            </a:schemeClr>
                          </a:solidFill>
                          <a:effectLst/>
                        </a:rPr>
                        <a:t>Support and defend solutions considered valid</a:t>
                      </a:r>
                    </a:p>
                    <a:p>
                      <a:pPr marL="742950" lvl="1" indent="-285750" algn="l" fontAlgn="base">
                        <a:buFont typeface="Arial" panose="020B0604020202020204" pitchFamily="34" charset="0"/>
                        <a:buChar char="•"/>
                      </a:pPr>
                      <a:r>
                        <a:rPr lang="en-US" sz="2300" dirty="0">
                          <a:solidFill>
                            <a:schemeClr val="accent2">
                              <a:lumMod val="50000"/>
                            </a:schemeClr>
                          </a:solidFill>
                          <a:effectLst/>
                        </a:rPr>
                        <a:t>Defend your solution</a:t>
                      </a:r>
                      <a:endParaRPr lang="en-US" sz="2300" dirty="0">
                        <a:solidFill>
                          <a:schemeClr val="accent2">
                            <a:lumMod val="50000"/>
                          </a:schemeClr>
                        </a:solidFill>
                        <a:effectLst/>
                        <a:latin typeface="proxima-nova"/>
                      </a:endParaRPr>
                    </a:p>
                  </a:txBody>
                  <a:tcPr marL="58018" marR="58018" marT="43513" marB="43513" anchor="ctr"/>
                </a:tc>
                <a:extLst>
                  <a:ext uri="{0D108BD9-81ED-4DB2-BD59-A6C34878D82A}">
                    <a16:rowId xmlns:a16="http://schemas.microsoft.com/office/drawing/2014/main" val="1546507885"/>
                  </a:ext>
                </a:extLst>
              </a:tr>
            </a:tbl>
          </a:graphicData>
        </a:graphic>
      </p:graphicFrame>
      <p:graphicFrame>
        <p:nvGraphicFramePr>
          <p:cNvPr id="9" name="Table 8">
            <a:extLst>
              <a:ext uri="{FF2B5EF4-FFF2-40B4-BE49-F238E27FC236}">
                <a16:creationId xmlns:a16="http://schemas.microsoft.com/office/drawing/2014/main" id="{1570FCD6-7ABA-F7FC-8FCA-7484C8CA7297}"/>
              </a:ext>
            </a:extLst>
          </p:cNvPr>
          <p:cNvGraphicFramePr>
            <a:graphicFrameLocks noGrp="1"/>
          </p:cNvGraphicFramePr>
          <p:nvPr>
            <p:extLst>
              <p:ext uri="{D42A27DB-BD31-4B8C-83A1-F6EECF244321}">
                <p14:modId xmlns:p14="http://schemas.microsoft.com/office/powerpoint/2010/main" val="390830929"/>
              </p:ext>
            </p:extLst>
          </p:nvPr>
        </p:nvGraphicFramePr>
        <p:xfrm>
          <a:off x="1920240" y="3427570"/>
          <a:ext cx="9433560" cy="1861722"/>
        </p:xfrm>
        <a:graphic>
          <a:graphicData uri="http://schemas.openxmlformats.org/drawingml/2006/table">
            <a:tbl>
              <a:tblPr>
                <a:tableStyleId>{D27102A9-8310-4765-A935-A1911B00CA55}</a:tableStyleId>
              </a:tblPr>
              <a:tblGrid>
                <a:gridCol w="2908428">
                  <a:extLst>
                    <a:ext uri="{9D8B030D-6E8A-4147-A177-3AD203B41FA5}">
                      <a16:colId xmlns:a16="http://schemas.microsoft.com/office/drawing/2014/main" val="3444417093"/>
                    </a:ext>
                  </a:extLst>
                </a:gridCol>
                <a:gridCol w="6525132">
                  <a:extLst>
                    <a:ext uri="{9D8B030D-6E8A-4147-A177-3AD203B41FA5}">
                      <a16:colId xmlns:a16="http://schemas.microsoft.com/office/drawing/2014/main" val="3393099787"/>
                    </a:ext>
                  </a:extLst>
                </a:gridCol>
              </a:tblGrid>
              <a:tr h="1861722">
                <a:tc>
                  <a:txBody>
                    <a:bodyPr/>
                    <a:lstStyle/>
                    <a:p>
                      <a:pPr algn="l" fontAlgn="ctr"/>
                      <a:r>
                        <a:rPr lang="en-US" sz="2300" b="1" dirty="0">
                          <a:solidFill>
                            <a:schemeClr val="accent6">
                              <a:lumMod val="75000"/>
                            </a:schemeClr>
                          </a:solidFill>
                          <a:effectLst/>
                        </a:rPr>
                        <a:t>2. Identify available</a:t>
                      </a:r>
                    </a:p>
                    <a:p>
                      <a:pPr algn="l" fontAlgn="ctr"/>
                      <a:r>
                        <a:rPr lang="en-US" sz="2300" b="1" dirty="0">
                          <a:solidFill>
                            <a:schemeClr val="accent6">
                              <a:lumMod val="75000"/>
                            </a:schemeClr>
                          </a:solidFill>
                          <a:effectLst/>
                        </a:rPr>
                        <a:t>    solutions</a:t>
                      </a:r>
                      <a:endParaRPr lang="en-US" sz="2300" b="1" dirty="0">
                        <a:solidFill>
                          <a:schemeClr val="accent6">
                            <a:lumMod val="75000"/>
                          </a:schemeClr>
                        </a:solidFill>
                        <a:effectLst/>
                        <a:latin typeface="proxima-nova"/>
                      </a:endParaRPr>
                    </a:p>
                  </a:txBody>
                  <a:tcPr marL="58018" marR="58018" marT="43513" marB="43513" anchor="ctr"/>
                </a:tc>
                <a:tc>
                  <a:txBody>
                    <a:bodyPr/>
                    <a:lstStyle/>
                    <a:p>
                      <a:pPr marL="742950" lvl="1" indent="-285750" algn="l" fontAlgn="base">
                        <a:buFont typeface="Arial" panose="020B0604020202020204" pitchFamily="34" charset="0"/>
                        <a:buChar char="•"/>
                      </a:pPr>
                      <a:r>
                        <a:rPr lang="en-US" sz="2300" dirty="0">
                          <a:solidFill>
                            <a:schemeClr val="accent6">
                              <a:lumMod val="75000"/>
                            </a:schemeClr>
                          </a:solidFill>
                          <a:effectLst/>
                        </a:rPr>
                        <a:t>Use logic to identify your most important goals</a:t>
                      </a:r>
                    </a:p>
                    <a:p>
                      <a:pPr marL="742950" lvl="1" indent="-285750" algn="l" fontAlgn="base">
                        <a:buFont typeface="Arial" panose="020B0604020202020204" pitchFamily="34" charset="0"/>
                        <a:buChar char="•"/>
                      </a:pPr>
                      <a:r>
                        <a:rPr lang="en-US" sz="2300" dirty="0">
                          <a:solidFill>
                            <a:schemeClr val="accent6">
                              <a:lumMod val="75000"/>
                            </a:schemeClr>
                          </a:solidFill>
                          <a:effectLst/>
                        </a:rPr>
                        <a:t>Identify implications and consequences</a:t>
                      </a:r>
                    </a:p>
                    <a:p>
                      <a:pPr marL="742950" lvl="1" indent="-285750" algn="l" fontAlgn="base">
                        <a:buFont typeface="Arial" panose="020B0604020202020204" pitchFamily="34" charset="0"/>
                        <a:buChar char="•"/>
                      </a:pPr>
                      <a:r>
                        <a:rPr lang="en-US" sz="2300" dirty="0">
                          <a:solidFill>
                            <a:schemeClr val="accent6">
                              <a:lumMod val="75000"/>
                            </a:schemeClr>
                          </a:solidFill>
                          <a:effectLst/>
                        </a:rPr>
                        <a:t>Identify facts</a:t>
                      </a:r>
                    </a:p>
                    <a:p>
                      <a:pPr marL="742950" lvl="1" indent="-285750" algn="l" fontAlgn="base">
                        <a:buFont typeface="Arial" panose="020B0604020202020204" pitchFamily="34" charset="0"/>
                        <a:buChar char="•"/>
                      </a:pPr>
                      <a:r>
                        <a:rPr lang="en-US" sz="2300" dirty="0">
                          <a:solidFill>
                            <a:schemeClr val="accent6">
                              <a:lumMod val="75000"/>
                            </a:schemeClr>
                          </a:solidFill>
                          <a:effectLst/>
                        </a:rPr>
                        <a:t>Compare and contrast possible solutions</a:t>
                      </a:r>
                      <a:endParaRPr lang="en-US" sz="2300" dirty="0">
                        <a:solidFill>
                          <a:schemeClr val="accent6">
                            <a:lumMod val="75000"/>
                          </a:schemeClr>
                        </a:solidFill>
                        <a:effectLst/>
                        <a:latin typeface="proxima-nova"/>
                      </a:endParaRPr>
                    </a:p>
                  </a:txBody>
                  <a:tcPr marL="58018" marR="58018" marT="43513" marB="43513" anchor="ctr"/>
                </a:tc>
                <a:extLst>
                  <a:ext uri="{0D108BD9-81ED-4DB2-BD59-A6C34878D82A}">
                    <a16:rowId xmlns:a16="http://schemas.microsoft.com/office/drawing/2014/main" val="369281416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12"/>
          <p:cNvSpPr txBox="1">
            <a:spLocks noGrp="1"/>
          </p:cNvSpPr>
          <p:nvPr>
            <p:ph type="title"/>
          </p:nvPr>
        </p:nvSpPr>
        <p:spPr>
          <a:xfrm>
            <a:off x="804672" y="800100"/>
            <a:ext cx="3282696" cy="5257800"/>
          </a:xfrm>
          <a:prstGeom prst="rect">
            <a:avLst/>
          </a:prstGeom>
        </p:spPr>
        <p:txBody>
          <a:bodyPr spcFirstLastPara="1" vert="horz" lIns="91440" tIns="45720" rIns="91440" bIns="45720" rtlCol="0" anchor="ctr" anchorCtr="0">
            <a:normAutofit/>
          </a:bodyPr>
          <a:lstStyle/>
          <a:p>
            <a:pPr marL="0" lvl="0" indent="0" algn="r">
              <a:spcAft>
                <a:spcPts val="0"/>
              </a:spcAft>
              <a:buClr>
                <a:schemeClr val="accent1"/>
              </a:buClr>
              <a:buSzPct val="100000"/>
            </a:pPr>
            <a:r>
              <a:rPr lang="en-US" sz="4400" b="1" kern="1200" dirty="0">
                <a:solidFill>
                  <a:schemeClr val="bg1"/>
                </a:solidFill>
                <a:latin typeface="+mj-lt"/>
                <a:ea typeface="+mj-ea"/>
                <a:cs typeface="+mj-cs"/>
              </a:rPr>
              <a:t>Evaluating Information with Critical Thinking</a:t>
            </a:r>
            <a:br>
              <a:rPr lang="en-US" sz="4400" b="1" kern="1200" dirty="0">
                <a:solidFill>
                  <a:schemeClr val="bg1"/>
                </a:solidFill>
                <a:latin typeface="+mj-lt"/>
                <a:ea typeface="+mj-ea"/>
                <a:cs typeface="+mj-cs"/>
              </a:rPr>
            </a:br>
            <a:endParaRPr lang="en-US" sz="4400" kern="1200" dirty="0">
              <a:solidFill>
                <a:schemeClr val="bg1"/>
              </a:solidFill>
              <a:latin typeface="+mj-lt"/>
              <a:ea typeface="+mj-ea"/>
              <a:cs typeface="+mj-cs"/>
            </a:endParaRPr>
          </a:p>
        </p:txBody>
      </p:sp>
      <p:sp>
        <p:nvSpPr>
          <p:cNvPr id="159" name="Google Shape;159;p12"/>
          <p:cNvSpPr txBox="1">
            <a:spLocks noGrp="1"/>
          </p:cNvSpPr>
          <p:nvPr>
            <p:ph idx="1"/>
          </p:nvPr>
        </p:nvSpPr>
        <p:spPr>
          <a:xfrm>
            <a:off x="5216144" y="640080"/>
            <a:ext cx="6024654" cy="5257800"/>
          </a:xfrm>
          <a:prstGeom prst="rect">
            <a:avLst/>
          </a:prstGeom>
        </p:spPr>
        <p:txBody>
          <a:bodyPr spcFirstLastPara="1" vert="horz" lIns="91440" tIns="45720" rIns="91440" bIns="45720" rtlCol="0" anchor="ctr" anchorCtr="0">
            <a:normAutofit/>
          </a:bodyPr>
          <a:lstStyle/>
          <a:p>
            <a:pPr marL="285750" lvl="0">
              <a:spcBef>
                <a:spcPts val="1000"/>
              </a:spcBef>
              <a:spcAft>
                <a:spcPts val="0"/>
              </a:spcAft>
              <a:buSzPct val="100000"/>
            </a:pPr>
            <a:r>
              <a:rPr lang="en-US" sz="2800" dirty="0"/>
              <a:t>Evaluating information can be one of the most complex tasks. </a:t>
            </a:r>
          </a:p>
          <a:p>
            <a:pPr marL="285750" lvl="0">
              <a:spcBef>
                <a:spcPts val="1000"/>
              </a:spcBef>
              <a:spcAft>
                <a:spcPts val="0"/>
              </a:spcAft>
              <a:buSzPct val="100000"/>
            </a:pPr>
            <a:r>
              <a:rPr lang="en-US" sz="2800" dirty="0"/>
              <a:t>But if you utilize the following four strategies, you will be well on your way to success:</a:t>
            </a:r>
          </a:p>
          <a:p>
            <a:pPr marL="1760220" lvl="2" indent="-514350">
              <a:spcBef>
                <a:spcPts val="1400"/>
              </a:spcBef>
              <a:buSzPts val="2560"/>
              <a:buFont typeface="+mj-lt"/>
              <a:buAutoNum type="alphaUcPeriod"/>
            </a:pPr>
            <a:r>
              <a:rPr lang="en-US" sz="2800" dirty="0">
                <a:solidFill>
                  <a:srgbClr val="7030A0"/>
                </a:solidFill>
              </a:rPr>
              <a:t>Read for understanding by using text coding</a:t>
            </a:r>
          </a:p>
          <a:p>
            <a:pPr marL="1760220" lvl="2" indent="-514350">
              <a:spcBef>
                <a:spcPts val="1400"/>
              </a:spcBef>
              <a:buSzPts val="2560"/>
              <a:buFont typeface="+mj-lt"/>
              <a:buAutoNum type="alphaUcPeriod"/>
            </a:pPr>
            <a:r>
              <a:rPr lang="en-US" sz="2800" dirty="0">
                <a:solidFill>
                  <a:srgbClr val="7030A0"/>
                </a:solidFill>
              </a:rPr>
              <a:t>Examine arguments</a:t>
            </a:r>
          </a:p>
          <a:p>
            <a:pPr marL="1760220" lvl="2" indent="-514350">
              <a:spcBef>
                <a:spcPts val="1400"/>
              </a:spcBef>
              <a:buSzPts val="2560"/>
              <a:buFont typeface="+mj-lt"/>
              <a:buAutoNum type="alphaUcPeriod"/>
            </a:pPr>
            <a:r>
              <a:rPr lang="en-US" sz="2800" dirty="0">
                <a:solidFill>
                  <a:srgbClr val="7030A0"/>
                </a:solidFill>
              </a:rPr>
              <a:t>Clarify thinking</a:t>
            </a:r>
          </a:p>
          <a:p>
            <a:pPr marL="1760220" lvl="2" indent="-514350">
              <a:spcBef>
                <a:spcPts val="1400"/>
              </a:spcBef>
              <a:buSzPts val="2560"/>
              <a:buFont typeface="+mj-lt"/>
              <a:buAutoNum type="alphaUcPeriod"/>
            </a:pPr>
            <a:r>
              <a:rPr lang="en-US" sz="2800" dirty="0">
                <a:solidFill>
                  <a:srgbClr val="7030A0"/>
                </a:solidFill>
              </a:rPr>
              <a:t>Cultivate “habits of mind”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 calcmode="lin" valueType="num">
                                      <p:cBhvr additive="base">
                                        <p:cTn id="7" dur="500" fill="hold"/>
                                        <p:tgtEl>
                                          <p:spTgt spid="1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9">
                                            <p:txEl>
                                              <p:pRg st="1" end="1"/>
                                            </p:txEl>
                                          </p:spTgt>
                                        </p:tgtEl>
                                        <p:attrNameLst>
                                          <p:attrName>style.visibility</p:attrName>
                                        </p:attrNameLst>
                                      </p:cBhvr>
                                      <p:to>
                                        <p:strVal val="visible"/>
                                      </p:to>
                                    </p:set>
                                    <p:anim calcmode="lin" valueType="num">
                                      <p:cBhvr additive="base">
                                        <p:cTn id="13" dur="500" fill="hold"/>
                                        <p:tgtEl>
                                          <p:spTgt spid="1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9">
                                            <p:txEl>
                                              <p:pRg st="2" end="2"/>
                                            </p:txEl>
                                          </p:spTgt>
                                        </p:tgtEl>
                                        <p:attrNameLst>
                                          <p:attrName>style.visibility</p:attrName>
                                        </p:attrNameLst>
                                      </p:cBhvr>
                                      <p:to>
                                        <p:strVal val="visible"/>
                                      </p:to>
                                    </p:set>
                                    <p:anim calcmode="lin" valueType="num">
                                      <p:cBhvr additive="base">
                                        <p:cTn id="17" dur="500" fill="hold"/>
                                        <p:tgtEl>
                                          <p:spTgt spid="15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9">
                                            <p:txEl>
                                              <p:pRg st="3" end="3"/>
                                            </p:txEl>
                                          </p:spTgt>
                                        </p:tgtEl>
                                        <p:attrNameLst>
                                          <p:attrName>style.visibility</p:attrName>
                                        </p:attrNameLst>
                                      </p:cBhvr>
                                      <p:to>
                                        <p:strVal val="visible"/>
                                      </p:to>
                                    </p:set>
                                    <p:anim calcmode="lin" valueType="num">
                                      <p:cBhvr additive="base">
                                        <p:cTn id="21" dur="500" fill="hold"/>
                                        <p:tgtEl>
                                          <p:spTgt spid="15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9">
                                            <p:txEl>
                                              <p:pRg st="4" end="4"/>
                                            </p:txEl>
                                          </p:spTgt>
                                        </p:tgtEl>
                                        <p:attrNameLst>
                                          <p:attrName>style.visibility</p:attrName>
                                        </p:attrNameLst>
                                      </p:cBhvr>
                                      <p:to>
                                        <p:strVal val="visible"/>
                                      </p:to>
                                    </p:set>
                                    <p:anim calcmode="lin" valueType="num">
                                      <p:cBhvr additive="base">
                                        <p:cTn id="25" dur="500" fill="hold"/>
                                        <p:tgtEl>
                                          <p:spTgt spid="15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9">
                                            <p:txEl>
                                              <p:pRg st="5" end="5"/>
                                            </p:txEl>
                                          </p:spTgt>
                                        </p:tgtEl>
                                        <p:attrNameLst>
                                          <p:attrName>style.visibility</p:attrName>
                                        </p:attrNameLst>
                                      </p:cBhvr>
                                      <p:to>
                                        <p:strVal val="visible"/>
                                      </p:to>
                                    </p:set>
                                    <p:anim calcmode="lin" valueType="num">
                                      <p:cBhvr additive="base">
                                        <p:cTn id="29" dur="500" fill="hold"/>
                                        <p:tgtEl>
                                          <p:spTgt spid="15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useBgFill="1">
        <p:nvSpPr>
          <p:cNvPr id="190" name="Rectangle 1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Google Shape;165;p13"/>
          <p:cNvSpPr txBox="1">
            <a:spLocks noGrp="1"/>
          </p:cNvSpPr>
          <p:nvPr>
            <p:ph type="title"/>
          </p:nvPr>
        </p:nvSpPr>
        <p:spPr>
          <a:xfrm>
            <a:off x="1550994" y="800392"/>
            <a:ext cx="9458709" cy="121210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4000"/>
            </a:pPr>
            <a:r>
              <a:rPr lang="en-US" sz="4000" b="1" kern="1200" dirty="0">
                <a:solidFill>
                  <a:srgbClr val="FFFFFF"/>
                </a:solidFill>
                <a:latin typeface="+mj-lt"/>
                <a:ea typeface="+mj-ea"/>
                <a:cs typeface="+mj-cs"/>
              </a:rPr>
              <a:t>A. Read for Understanding Using Text Coding</a:t>
            </a:r>
            <a:endParaRPr lang="en-US" sz="4000" kern="1200" dirty="0">
              <a:solidFill>
                <a:srgbClr val="FFFFFF"/>
              </a:solidFill>
              <a:latin typeface="+mj-lt"/>
              <a:ea typeface="+mj-ea"/>
              <a:cs typeface="+mj-cs"/>
            </a:endParaRPr>
          </a:p>
        </p:txBody>
      </p:sp>
      <p:sp>
        <p:nvSpPr>
          <p:cNvPr id="167" name="Google Shape;167;p13"/>
          <p:cNvSpPr txBox="1">
            <a:spLocks noGrp="1"/>
          </p:cNvSpPr>
          <p:nvPr>
            <p:ph idx="1"/>
          </p:nvPr>
        </p:nvSpPr>
        <p:spPr>
          <a:xfrm>
            <a:off x="1421193" y="2543173"/>
            <a:ext cx="4951896" cy="2849912"/>
          </a:xfrm>
          <a:prstGeom prst="rect">
            <a:avLst/>
          </a:prstGeom>
        </p:spPr>
        <p:txBody>
          <a:bodyPr spcFirstLastPara="1" vert="horz" lIns="91440" tIns="45720" rIns="91440" bIns="45720" rtlCol="0" anchor="ctr" anchorCtr="0">
            <a:normAutofit lnSpcReduction="10000"/>
          </a:bodyPr>
          <a:lstStyle/>
          <a:p>
            <a:pPr marL="285750" lvl="0">
              <a:spcBef>
                <a:spcPts val="1000"/>
              </a:spcBef>
              <a:spcAft>
                <a:spcPts val="0"/>
              </a:spcAft>
              <a:buSzPct val="80000"/>
            </a:pPr>
            <a:r>
              <a:rPr lang="en-US" dirty="0"/>
              <a:t>Text coding is a way of tracking your thinking while reading</a:t>
            </a:r>
          </a:p>
          <a:p>
            <a:pPr marL="285750" lvl="0">
              <a:spcBef>
                <a:spcPts val="1000"/>
              </a:spcBef>
              <a:spcAft>
                <a:spcPts val="0"/>
              </a:spcAft>
              <a:buSzPct val="80000"/>
            </a:pPr>
            <a:r>
              <a:rPr lang="en-US" dirty="0"/>
              <a:t>With text coding, mark important arguments and key facts</a:t>
            </a:r>
            <a:endParaRPr lang="en-US" sz="2800" dirty="0"/>
          </a:p>
        </p:txBody>
      </p:sp>
      <p:pic>
        <p:nvPicPr>
          <p:cNvPr id="30" name="Google Shape;166;p13" descr="Table&#10;&#10;Description automatically generated">
            <a:extLst>
              <a:ext uri="{FF2B5EF4-FFF2-40B4-BE49-F238E27FC236}">
                <a16:creationId xmlns:a16="http://schemas.microsoft.com/office/drawing/2014/main" id="{11D117E6-52AF-546C-E309-CF8D4ED5398A}"/>
              </a:ext>
            </a:extLst>
          </p:cNvPr>
          <p:cNvPicPr preferRelativeResize="0">
            <a:picLocks noGrp="1"/>
          </p:cNvPicPr>
          <p:nvPr>
            <p:ph type="body" sz="half" idx="2"/>
          </p:nvPr>
        </p:nvPicPr>
        <p:blipFill rotWithShape="1">
          <a:blip r:embed="rId3">
            <a:clrChange>
              <a:clrFrom>
                <a:srgbClr val="FFFFFF"/>
              </a:clrFrom>
              <a:clrTo>
                <a:srgbClr val="FFFFFF">
                  <a:alpha val="0"/>
                </a:srgbClr>
              </a:clrTo>
            </a:clrChange>
          </a:blip>
          <a:srcRect r="79331"/>
          <a:stretch/>
        </p:blipFill>
        <p:spPr>
          <a:xfrm>
            <a:off x="6717855" y="2341847"/>
            <a:ext cx="1507238" cy="4138347"/>
          </a:xfrm>
          <a:prstGeom prst="rect">
            <a:avLst/>
          </a:prstGeom>
          <a:noFill/>
        </p:spPr>
      </p:pic>
      <p:pic>
        <p:nvPicPr>
          <p:cNvPr id="31" name="Google Shape;166;p13" descr="Table&#10;&#10;Description automatically generated">
            <a:extLst>
              <a:ext uri="{FF2B5EF4-FFF2-40B4-BE49-F238E27FC236}">
                <a16:creationId xmlns:a16="http://schemas.microsoft.com/office/drawing/2014/main" id="{09DFAEA3-C690-54A1-0F70-82D3E8EFCF59}"/>
              </a:ext>
            </a:extLst>
          </p:cNvPr>
          <p:cNvPicPr preferRelativeResize="0">
            <a:picLocks/>
          </p:cNvPicPr>
          <p:nvPr/>
        </p:nvPicPr>
        <p:blipFill rotWithShape="1">
          <a:blip r:embed="rId3">
            <a:clrChange>
              <a:clrFrom>
                <a:srgbClr val="FFFFFF"/>
              </a:clrFrom>
              <a:clrTo>
                <a:srgbClr val="FFFFFF">
                  <a:alpha val="0"/>
                </a:srgbClr>
              </a:clrTo>
            </a:clrChange>
          </a:blip>
          <a:srcRect l="58811"/>
          <a:stretch/>
        </p:blipFill>
        <p:spPr>
          <a:xfrm>
            <a:off x="8219533" y="2341848"/>
            <a:ext cx="3003567" cy="4138348"/>
          </a:xfrm>
          <a:prstGeom prst="rect">
            <a:avLst/>
          </a:prstGeom>
          <a:noFill/>
        </p:spPr>
      </p:pic>
      <p:sp>
        <p:nvSpPr>
          <p:cNvPr id="41" name="TextBox 40">
            <a:extLst>
              <a:ext uri="{FF2B5EF4-FFF2-40B4-BE49-F238E27FC236}">
                <a16:creationId xmlns:a16="http://schemas.microsoft.com/office/drawing/2014/main" id="{D3C6FC02-EA5A-12BA-993A-FD0C443CFCFD}"/>
              </a:ext>
            </a:extLst>
          </p:cNvPr>
          <p:cNvSpPr txBox="1"/>
          <p:nvPr/>
        </p:nvSpPr>
        <p:spPr>
          <a:xfrm>
            <a:off x="1469793" y="5714122"/>
            <a:ext cx="5247959" cy="646331"/>
          </a:xfrm>
          <a:prstGeom prst="rect">
            <a:avLst/>
          </a:prstGeom>
          <a:noFill/>
        </p:spPr>
        <p:txBody>
          <a:bodyPr wrap="square">
            <a:spAutoFit/>
          </a:bodyPr>
          <a:lstStyle/>
          <a:p>
            <a:pPr marL="0" lvl="0" indent="0" algn="r">
              <a:spcBef>
                <a:spcPts val="1000"/>
              </a:spcBef>
              <a:spcAft>
                <a:spcPts val="0"/>
              </a:spcAft>
              <a:buSzPct val="68000"/>
              <a:buNone/>
            </a:pPr>
            <a:r>
              <a:rPr lang="en-US" sz="1800" i="1" dirty="0"/>
              <a:t>See more text coding from </a:t>
            </a:r>
            <a:r>
              <a:rPr lang="en-US" sz="1800" i="1" dirty="0" err="1">
                <a:hlinkClick r:id="rId4" invalidUrl="http://toolsfordifferentiation.pbworks.com/w/page/22360123/Text Coding">
                  <a:extLst>
                    <a:ext uri="{A12FA001-AC4F-418D-AE19-62706E023703}">
                      <ahyp:hlinkClr xmlns:ahyp="http://schemas.microsoft.com/office/drawing/2018/hyperlinkcolor" val="tx"/>
                    </a:ext>
                  </a:extLst>
                </a:hlinkClick>
              </a:rPr>
              <a:t>PBWorks</a:t>
            </a:r>
            <a:r>
              <a:rPr lang="en-US" sz="1800" i="1" dirty="0"/>
              <a:t> and </a:t>
            </a:r>
            <a:r>
              <a:rPr lang="en-US" sz="1800" i="1" dirty="0">
                <a:hlinkClick r:id="rId5">
                  <a:extLst>
                    <a:ext uri="{A12FA001-AC4F-418D-AE19-62706E023703}">
                      <ahyp:hlinkClr xmlns:ahyp="http://schemas.microsoft.com/office/drawing/2018/hyperlinkcolor" val="tx"/>
                    </a:ext>
                  </a:extLst>
                </a:hlinkClick>
              </a:rPr>
              <a:t>Collaborative for Teaching and Learning</a:t>
            </a:r>
            <a:r>
              <a:rPr lang="en-US" sz="1800" i="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fade">
                                      <p:cBhvr>
                                        <p:cTn id="7" dur="1000"/>
                                        <p:tgtEl>
                                          <p:spTgt spid="167">
                                            <p:txEl>
                                              <p:pRg st="0" end="0"/>
                                            </p:txEl>
                                          </p:spTgt>
                                        </p:tgtEl>
                                      </p:cBhvr>
                                    </p:animEffect>
                                    <p:anim calcmode="lin" valueType="num">
                                      <p:cBhvr>
                                        <p:cTn id="8" dur="1000" fill="hold"/>
                                        <p:tgtEl>
                                          <p:spTgt spid="1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7">
                                            <p:txEl>
                                              <p:pRg st="1" end="1"/>
                                            </p:txEl>
                                          </p:spTgt>
                                        </p:tgtEl>
                                        <p:attrNameLst>
                                          <p:attrName>style.visibility</p:attrName>
                                        </p:attrNameLst>
                                      </p:cBhvr>
                                      <p:to>
                                        <p:strVal val="visible"/>
                                      </p:to>
                                    </p:set>
                                    <p:animEffect transition="in" filter="fade">
                                      <p:cBhvr>
                                        <p:cTn id="14" dur="1000"/>
                                        <p:tgtEl>
                                          <p:spTgt spid="167">
                                            <p:txEl>
                                              <p:pRg st="1" end="1"/>
                                            </p:txEl>
                                          </p:spTgt>
                                        </p:tgtEl>
                                      </p:cBhvr>
                                    </p:animEffect>
                                    <p:anim calcmode="lin" valueType="num">
                                      <p:cBhvr>
                                        <p:cTn id="15" dur="1000" fill="hold"/>
                                        <p:tgtEl>
                                          <p:spTgt spid="1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uild="p"/>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useBgFill="1">
        <p:nvSpPr>
          <p:cNvPr id="190" name="Rectangle 1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Google Shape;165;p13"/>
          <p:cNvSpPr txBox="1">
            <a:spLocks noGrp="1"/>
          </p:cNvSpPr>
          <p:nvPr>
            <p:ph type="title"/>
          </p:nvPr>
        </p:nvSpPr>
        <p:spPr>
          <a:xfrm>
            <a:off x="1587006" y="800392"/>
            <a:ext cx="9017988" cy="121210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4000"/>
            </a:pPr>
            <a:r>
              <a:rPr lang="en-US" sz="4800" dirty="0">
                <a:solidFill>
                  <a:schemeClr val="bg1"/>
                </a:solidFill>
              </a:rPr>
              <a:t>B. Examine Arguments</a:t>
            </a:r>
            <a:endParaRPr lang="en-US" sz="4000" kern="1200" dirty="0">
              <a:solidFill>
                <a:schemeClr val="bg1"/>
              </a:solidFill>
              <a:latin typeface="+mj-lt"/>
              <a:ea typeface="+mj-ea"/>
              <a:cs typeface="+mj-cs"/>
            </a:endParaRPr>
          </a:p>
        </p:txBody>
      </p:sp>
      <p:pic>
        <p:nvPicPr>
          <p:cNvPr id="17" name="Google Shape;173;p14">
            <a:extLst>
              <a:ext uri="{FF2B5EF4-FFF2-40B4-BE49-F238E27FC236}">
                <a16:creationId xmlns:a16="http://schemas.microsoft.com/office/drawing/2014/main" id="{DDBF6B04-2910-11FA-B61D-BA2ABAA0519F}"/>
              </a:ext>
            </a:extLst>
          </p:cNvPr>
          <p:cNvPicPr preferRelativeResize="0">
            <a:picLocks/>
          </p:cNvPicPr>
          <p:nvPr/>
        </p:nvPicPr>
        <p:blipFill rotWithShape="1">
          <a:blip r:embed="rId3">
            <a:alphaModFix/>
          </a:blip>
          <a:srcRect l="15871" r="15871"/>
          <a:stretch/>
        </p:blipFill>
        <p:spPr>
          <a:xfrm>
            <a:off x="3932207" y="2751332"/>
            <a:ext cx="4331559" cy="3409398"/>
          </a:xfrm>
          <a:prstGeom prst="rect">
            <a:avLst/>
          </a:prstGeom>
          <a:noFill/>
          <a:ln>
            <a:noFill/>
          </a:ln>
        </p:spPr>
      </p:pic>
      <p:sp>
        <p:nvSpPr>
          <p:cNvPr id="18" name="Google Shape;174;p14">
            <a:extLst>
              <a:ext uri="{FF2B5EF4-FFF2-40B4-BE49-F238E27FC236}">
                <a16:creationId xmlns:a16="http://schemas.microsoft.com/office/drawing/2014/main" id="{F198AD7F-61A1-2211-273A-A5877F08E19B}"/>
              </a:ext>
            </a:extLst>
          </p:cNvPr>
          <p:cNvSpPr txBox="1">
            <a:spLocks/>
          </p:cNvSpPr>
          <p:nvPr/>
        </p:nvSpPr>
        <p:spPr>
          <a:xfrm>
            <a:off x="2880081" y="2288776"/>
            <a:ext cx="6435810" cy="59436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Bef>
                <a:spcPts val="0"/>
              </a:spcBef>
              <a:buSzPts val="1920"/>
              <a:buFont typeface="Arial" panose="020B0604020202020204" pitchFamily="34" charset="0"/>
              <a:buNone/>
            </a:pPr>
            <a:r>
              <a:rPr lang="en-US" sz="2400" dirty="0"/>
              <a:t>Use the spectrum of authority strategy</a:t>
            </a:r>
          </a:p>
        </p:txBody>
      </p:sp>
      <p:sp>
        <p:nvSpPr>
          <p:cNvPr id="19" name="TextBox 18">
            <a:extLst>
              <a:ext uri="{FF2B5EF4-FFF2-40B4-BE49-F238E27FC236}">
                <a16:creationId xmlns:a16="http://schemas.microsoft.com/office/drawing/2014/main" id="{AF5BD073-D6A6-1C95-9225-BF23C62B9396}"/>
              </a:ext>
            </a:extLst>
          </p:cNvPr>
          <p:cNvSpPr txBox="1"/>
          <p:nvPr/>
        </p:nvSpPr>
        <p:spPr>
          <a:xfrm>
            <a:off x="4132026" y="6165095"/>
            <a:ext cx="3931920" cy="369332"/>
          </a:xfrm>
          <a:prstGeom prst="rect">
            <a:avLst/>
          </a:prstGeom>
          <a:noFill/>
        </p:spPr>
        <p:txBody>
          <a:bodyPr wrap="square">
            <a:spAutoFit/>
          </a:bodyPr>
          <a:lstStyle/>
          <a:p>
            <a:pPr marL="0" lvl="0" indent="0" algn="ctr" rtl="0">
              <a:lnSpc>
                <a:spcPct val="100000"/>
              </a:lnSpc>
              <a:spcBef>
                <a:spcPts val="1000"/>
              </a:spcBef>
              <a:spcAft>
                <a:spcPts val="0"/>
              </a:spcAft>
              <a:buSzPts val="1920"/>
              <a:buNone/>
            </a:pPr>
            <a:r>
              <a:rPr lang="en-US" u="sng" dirty="0">
                <a:solidFill>
                  <a:schemeClr val="hlink"/>
                </a:solidFill>
                <a:hlinkClick r:id="rId4"/>
              </a:rPr>
              <a:t>https://youtu.be/9G5xooMN2_c</a:t>
            </a:r>
            <a:endParaRPr lang="en-US" dirty="0"/>
          </a:p>
        </p:txBody>
      </p:sp>
    </p:spTree>
    <p:extLst>
      <p:ext uri="{BB962C8B-B14F-4D97-AF65-F5344CB8AC3E}">
        <p14:creationId xmlns:p14="http://schemas.microsoft.com/office/powerpoint/2010/main" val="396029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useBgFill="1">
        <p:nvSpPr>
          <p:cNvPr id="190" name="Rectangle 1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Google Shape;165;p13"/>
          <p:cNvSpPr txBox="1">
            <a:spLocks noGrp="1"/>
          </p:cNvSpPr>
          <p:nvPr>
            <p:ph type="title"/>
          </p:nvPr>
        </p:nvSpPr>
        <p:spPr>
          <a:xfrm>
            <a:off x="1763377" y="800392"/>
            <a:ext cx="9394269" cy="121210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4000"/>
            </a:pPr>
            <a:r>
              <a:rPr lang="en-US" sz="4800" kern="1200" dirty="0">
                <a:solidFill>
                  <a:srgbClr val="FFFFFF"/>
                </a:solidFill>
                <a:latin typeface="+mj-lt"/>
                <a:ea typeface="+mj-ea"/>
                <a:cs typeface="+mj-cs"/>
              </a:rPr>
              <a:t>C. Clarify Thinking</a:t>
            </a:r>
            <a:endParaRPr lang="en-US" sz="4000" kern="1200" dirty="0">
              <a:solidFill>
                <a:schemeClr val="bg1"/>
              </a:solidFill>
              <a:latin typeface="+mj-lt"/>
              <a:ea typeface="+mj-ea"/>
              <a:cs typeface="+mj-cs"/>
            </a:endParaRPr>
          </a:p>
        </p:txBody>
      </p:sp>
      <p:sp>
        <p:nvSpPr>
          <p:cNvPr id="12" name="Google Shape;182;p15">
            <a:extLst>
              <a:ext uri="{FF2B5EF4-FFF2-40B4-BE49-F238E27FC236}">
                <a16:creationId xmlns:a16="http://schemas.microsoft.com/office/drawing/2014/main" id="{3EED330F-E641-1B01-3B6E-496F304B7EEE}"/>
              </a:ext>
            </a:extLst>
          </p:cNvPr>
          <p:cNvSpPr txBox="1">
            <a:spLocks noGrp="1"/>
          </p:cNvSpPr>
          <p:nvPr>
            <p:ph idx="1"/>
          </p:nvPr>
        </p:nvSpPr>
        <p:spPr>
          <a:xfrm>
            <a:off x="1119322" y="1944682"/>
            <a:ext cx="2961076" cy="4794897"/>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600"/>
              <a:buNone/>
            </a:pPr>
            <a:endParaRPr sz="2800" dirty="0"/>
          </a:p>
          <a:p>
            <a:pPr marL="0" lvl="0" indent="0" algn="r" rtl="0">
              <a:lnSpc>
                <a:spcPct val="100000"/>
              </a:lnSpc>
              <a:spcBef>
                <a:spcPts val="1000"/>
              </a:spcBef>
              <a:spcAft>
                <a:spcPts val="0"/>
              </a:spcAft>
              <a:buSzPts val="1600"/>
              <a:buNone/>
            </a:pPr>
            <a:r>
              <a:rPr lang="en-US" sz="2800" dirty="0"/>
              <a:t>When you use critical thinking to evaluate information, you </a:t>
            </a:r>
            <a:r>
              <a:rPr lang="en-US" b="1" dirty="0"/>
              <a:t>need to clarify your thinking to yourself and likely to others</a:t>
            </a:r>
            <a:r>
              <a:rPr lang="en-US" dirty="0"/>
              <a:t>.</a:t>
            </a:r>
            <a:endParaRPr sz="4000" dirty="0"/>
          </a:p>
        </p:txBody>
      </p:sp>
      <p:sp>
        <p:nvSpPr>
          <p:cNvPr id="13" name="Google Shape;181;p15">
            <a:extLst>
              <a:ext uri="{FF2B5EF4-FFF2-40B4-BE49-F238E27FC236}">
                <a16:creationId xmlns:a16="http://schemas.microsoft.com/office/drawing/2014/main" id="{415C0ADE-01AE-FD7D-F5C0-D6DF0FC04287}"/>
              </a:ext>
            </a:extLst>
          </p:cNvPr>
          <p:cNvSpPr txBox="1">
            <a:spLocks noGrp="1"/>
          </p:cNvSpPr>
          <p:nvPr>
            <p:ph type="body" sz="half" idx="2"/>
          </p:nvPr>
        </p:nvSpPr>
        <p:spPr>
          <a:xfrm>
            <a:off x="4515175" y="3180821"/>
            <a:ext cx="7239000" cy="259820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228600" lvl="0" indent="-182880" algn="l" rtl="0">
              <a:lnSpc>
                <a:spcPct val="90000"/>
              </a:lnSpc>
              <a:spcBef>
                <a:spcPts val="0"/>
              </a:spcBef>
              <a:spcAft>
                <a:spcPts val="0"/>
              </a:spcAft>
              <a:buSzPct val="80000"/>
              <a:buChar char="•"/>
            </a:pPr>
            <a:r>
              <a:rPr lang="en-US" sz="2900" dirty="0"/>
              <a:t>What is the purpose?</a:t>
            </a:r>
            <a:endParaRPr sz="2900" dirty="0"/>
          </a:p>
          <a:p>
            <a:pPr marL="228600" lvl="0" indent="-182880" algn="l" rtl="0">
              <a:lnSpc>
                <a:spcPct val="90000"/>
              </a:lnSpc>
              <a:spcBef>
                <a:spcPts val="1400"/>
              </a:spcBef>
              <a:spcAft>
                <a:spcPts val="0"/>
              </a:spcAft>
              <a:buSzPct val="80000"/>
              <a:buChar char="•"/>
            </a:pPr>
            <a:r>
              <a:rPr lang="en-US" sz="2900" dirty="0"/>
              <a:t> What question are we trying to answer?</a:t>
            </a:r>
            <a:endParaRPr sz="2900" dirty="0"/>
          </a:p>
          <a:p>
            <a:pPr marL="228600" lvl="0" indent="-182880" algn="l" rtl="0">
              <a:lnSpc>
                <a:spcPct val="90000"/>
              </a:lnSpc>
              <a:spcBef>
                <a:spcPts val="1400"/>
              </a:spcBef>
              <a:spcAft>
                <a:spcPts val="0"/>
              </a:spcAft>
              <a:buSzPct val="80000"/>
              <a:buChar char="•"/>
            </a:pPr>
            <a:r>
              <a:rPr lang="en-US" sz="2900" dirty="0"/>
              <a:t> What point of view is being expressed?</a:t>
            </a:r>
          </a:p>
          <a:p>
            <a:pPr marL="228600" lvl="0" indent="-182880" algn="l" rtl="0">
              <a:lnSpc>
                <a:spcPct val="90000"/>
              </a:lnSpc>
              <a:spcBef>
                <a:spcPts val="1400"/>
              </a:spcBef>
              <a:spcAft>
                <a:spcPts val="0"/>
              </a:spcAft>
              <a:buSzPct val="80000"/>
              <a:buChar char="•"/>
            </a:pPr>
            <a:r>
              <a:rPr lang="en-US" sz="2900" dirty="0"/>
              <a:t> What assumptions are we or others making? </a:t>
            </a:r>
            <a:endParaRPr sz="2900" dirty="0"/>
          </a:p>
        </p:txBody>
      </p:sp>
      <p:cxnSp>
        <p:nvCxnSpPr>
          <p:cNvPr id="4" name="Straight Connector 3">
            <a:extLst>
              <a:ext uri="{FF2B5EF4-FFF2-40B4-BE49-F238E27FC236}">
                <a16:creationId xmlns:a16="http://schemas.microsoft.com/office/drawing/2014/main" id="{2C49C137-4F3B-AA90-07C0-BE149E1799A1}"/>
              </a:ext>
            </a:extLst>
          </p:cNvPr>
          <p:cNvCxnSpPr/>
          <p:nvPr/>
        </p:nvCxnSpPr>
        <p:spPr>
          <a:xfrm>
            <a:off x="4338320" y="2661920"/>
            <a:ext cx="0" cy="348488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08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2" end="2"/>
                                            </p:txEl>
                                          </p:spTgt>
                                        </p:tgtEl>
                                        <p:attrNameLst>
                                          <p:attrName>style.visibility</p:attrName>
                                        </p:attrNameLst>
                                      </p:cBhvr>
                                      <p:to>
                                        <p:strVal val="visible"/>
                                      </p:to>
                                    </p:set>
                                    <p:animEffect transition="in" filter="fade">
                                      <p:cBhvr>
                                        <p:cTn id="28" dur="1000"/>
                                        <p:tgtEl>
                                          <p:spTgt spid="13">
                                            <p:txEl>
                                              <p:pRg st="2" end="2"/>
                                            </p:txEl>
                                          </p:spTgt>
                                        </p:tgtEl>
                                      </p:cBhvr>
                                    </p:animEffect>
                                    <p:anim calcmode="lin" valueType="num">
                                      <p:cBhvr>
                                        <p:cTn id="2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fade">
                                      <p:cBhvr>
                                        <p:cTn id="35" dur="1000"/>
                                        <p:tgtEl>
                                          <p:spTgt spid="13">
                                            <p:txEl>
                                              <p:pRg st="3" end="3"/>
                                            </p:txEl>
                                          </p:spTgt>
                                        </p:tgtEl>
                                      </p:cBhvr>
                                    </p:animEffect>
                                    <p:anim calcmode="lin" valueType="num">
                                      <p:cBhvr>
                                        <p:cTn id="36"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useBgFill="1">
        <p:nvSpPr>
          <p:cNvPr id="190" name="Rectangle 1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Google Shape;165;p13"/>
          <p:cNvSpPr txBox="1">
            <a:spLocks noGrp="1"/>
          </p:cNvSpPr>
          <p:nvPr>
            <p:ph type="title"/>
          </p:nvPr>
        </p:nvSpPr>
        <p:spPr>
          <a:xfrm>
            <a:off x="1763377" y="800392"/>
            <a:ext cx="9459826" cy="121210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4000"/>
            </a:pPr>
            <a:r>
              <a:rPr lang="en-US" sz="4800" kern="1200" dirty="0">
                <a:solidFill>
                  <a:srgbClr val="FFFFFF"/>
                </a:solidFill>
                <a:latin typeface="+mj-lt"/>
                <a:ea typeface="+mj-ea"/>
                <a:cs typeface="+mj-cs"/>
              </a:rPr>
              <a:t>C. Clarify Thinking (cont.)</a:t>
            </a:r>
            <a:endParaRPr lang="en-US" sz="4000" kern="1200" dirty="0">
              <a:solidFill>
                <a:schemeClr val="bg1"/>
              </a:solidFill>
              <a:latin typeface="+mj-lt"/>
              <a:ea typeface="+mj-ea"/>
              <a:cs typeface="+mj-cs"/>
            </a:endParaRPr>
          </a:p>
        </p:txBody>
      </p:sp>
      <p:sp>
        <p:nvSpPr>
          <p:cNvPr id="12" name="Google Shape;182;p15">
            <a:extLst>
              <a:ext uri="{FF2B5EF4-FFF2-40B4-BE49-F238E27FC236}">
                <a16:creationId xmlns:a16="http://schemas.microsoft.com/office/drawing/2014/main" id="{3EED330F-E641-1B01-3B6E-496F304B7EEE}"/>
              </a:ext>
            </a:extLst>
          </p:cNvPr>
          <p:cNvSpPr txBox="1">
            <a:spLocks noGrp="1"/>
          </p:cNvSpPr>
          <p:nvPr>
            <p:ph idx="1"/>
          </p:nvPr>
        </p:nvSpPr>
        <p:spPr>
          <a:xfrm>
            <a:off x="1119322" y="1944682"/>
            <a:ext cx="2961076" cy="4794897"/>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600"/>
              <a:buNone/>
            </a:pPr>
            <a:endParaRPr sz="2800" dirty="0"/>
          </a:p>
          <a:p>
            <a:pPr marL="0" lvl="0" indent="0" algn="r" rtl="0">
              <a:lnSpc>
                <a:spcPct val="100000"/>
              </a:lnSpc>
              <a:spcBef>
                <a:spcPts val="1000"/>
              </a:spcBef>
              <a:spcAft>
                <a:spcPts val="0"/>
              </a:spcAft>
              <a:buSzPts val="1600"/>
              <a:buNone/>
            </a:pPr>
            <a:r>
              <a:rPr lang="en-US" sz="2800" dirty="0"/>
              <a:t>When you use critical thinking to evaluate information, you </a:t>
            </a:r>
            <a:r>
              <a:rPr lang="en-US" b="1" dirty="0"/>
              <a:t>need to clarify your thinking to yourself and likely to others</a:t>
            </a:r>
            <a:r>
              <a:rPr lang="en-US" dirty="0"/>
              <a:t>.</a:t>
            </a:r>
            <a:endParaRPr sz="4000" dirty="0"/>
          </a:p>
        </p:txBody>
      </p:sp>
      <p:sp>
        <p:nvSpPr>
          <p:cNvPr id="13" name="Google Shape;181;p15">
            <a:extLst>
              <a:ext uri="{FF2B5EF4-FFF2-40B4-BE49-F238E27FC236}">
                <a16:creationId xmlns:a16="http://schemas.microsoft.com/office/drawing/2014/main" id="{415C0ADE-01AE-FD7D-F5C0-D6DF0FC04287}"/>
              </a:ext>
            </a:extLst>
          </p:cNvPr>
          <p:cNvSpPr txBox="1">
            <a:spLocks noGrp="1"/>
          </p:cNvSpPr>
          <p:nvPr>
            <p:ph type="body" sz="half" idx="2"/>
          </p:nvPr>
        </p:nvSpPr>
        <p:spPr>
          <a:xfrm>
            <a:off x="4515175" y="2487930"/>
            <a:ext cx="6708027" cy="3708399"/>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lnSpcReduction="10000"/>
          </a:bodyPr>
          <a:lstStyle/>
          <a:p>
            <a:pPr marL="228600" lvl="0" indent="-182880" algn="l" rtl="0">
              <a:lnSpc>
                <a:spcPct val="120000"/>
              </a:lnSpc>
              <a:spcBef>
                <a:spcPts val="1200"/>
              </a:spcBef>
              <a:spcAft>
                <a:spcPts val="0"/>
              </a:spcAft>
              <a:buSzPct val="80000"/>
              <a:buChar char="•"/>
            </a:pPr>
            <a:r>
              <a:rPr lang="en-US" sz="2800" dirty="0"/>
              <a:t>What are the facts and data we know, and how do we know them? </a:t>
            </a:r>
          </a:p>
          <a:p>
            <a:pPr marL="228600" lvl="0" indent="-182880" algn="l" rtl="0">
              <a:lnSpc>
                <a:spcPct val="120000"/>
              </a:lnSpc>
              <a:spcBef>
                <a:spcPts val="1200"/>
              </a:spcBef>
              <a:spcAft>
                <a:spcPts val="0"/>
              </a:spcAft>
              <a:buSzPct val="80000"/>
              <a:buChar char="•"/>
            </a:pPr>
            <a:r>
              <a:rPr lang="en-US" sz="2800" dirty="0"/>
              <a:t>What are the concepts we’re working with?</a:t>
            </a:r>
          </a:p>
          <a:p>
            <a:pPr marL="228600" lvl="0" indent="-182880" algn="l" rtl="0">
              <a:lnSpc>
                <a:spcPct val="120000"/>
              </a:lnSpc>
              <a:spcBef>
                <a:spcPts val="1200"/>
              </a:spcBef>
              <a:spcAft>
                <a:spcPts val="0"/>
              </a:spcAft>
              <a:buSzPct val="80000"/>
              <a:buChar char="•"/>
            </a:pPr>
            <a:r>
              <a:rPr lang="en-US" sz="2800" dirty="0"/>
              <a:t>What are the conclusions, and do they make sense?</a:t>
            </a:r>
          </a:p>
          <a:p>
            <a:pPr marL="228600" lvl="0" indent="-182880" algn="l" rtl="0">
              <a:lnSpc>
                <a:spcPct val="120000"/>
              </a:lnSpc>
              <a:spcBef>
                <a:spcPts val="1200"/>
              </a:spcBef>
              <a:spcAft>
                <a:spcPts val="0"/>
              </a:spcAft>
              <a:buSzPct val="80000"/>
              <a:buChar char="•"/>
            </a:pPr>
            <a:r>
              <a:rPr lang="en-US" sz="2800" dirty="0"/>
              <a:t> What are the implications?</a:t>
            </a:r>
          </a:p>
        </p:txBody>
      </p:sp>
      <p:cxnSp>
        <p:nvCxnSpPr>
          <p:cNvPr id="4" name="Straight Connector 3">
            <a:extLst>
              <a:ext uri="{FF2B5EF4-FFF2-40B4-BE49-F238E27FC236}">
                <a16:creationId xmlns:a16="http://schemas.microsoft.com/office/drawing/2014/main" id="{2C49C137-4F3B-AA90-07C0-BE149E1799A1}"/>
              </a:ext>
            </a:extLst>
          </p:cNvPr>
          <p:cNvCxnSpPr/>
          <p:nvPr/>
        </p:nvCxnSpPr>
        <p:spPr>
          <a:xfrm>
            <a:off x="4338320" y="2661920"/>
            <a:ext cx="0" cy="348488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5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anim calcmode="lin" valueType="num">
                                      <p:cBhvr>
                                        <p:cTn id="8"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2" end="2"/>
                                            </p:txEl>
                                          </p:spTgt>
                                        </p:tgtEl>
                                        <p:attrNameLst>
                                          <p:attrName>style.visibility</p:attrName>
                                        </p:attrNameLst>
                                      </p:cBhvr>
                                      <p:to>
                                        <p:strVal val="visible"/>
                                      </p:to>
                                    </p:set>
                                    <p:animEffect transition="in" filter="fade">
                                      <p:cBhvr>
                                        <p:cTn id="28" dur="1000"/>
                                        <p:tgtEl>
                                          <p:spTgt spid="13">
                                            <p:txEl>
                                              <p:pRg st="2" end="2"/>
                                            </p:txEl>
                                          </p:spTgt>
                                        </p:tgtEl>
                                      </p:cBhvr>
                                    </p:animEffect>
                                    <p:anim calcmode="lin" valueType="num">
                                      <p:cBhvr>
                                        <p:cTn id="2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fade">
                                      <p:cBhvr>
                                        <p:cTn id="35" dur="1000"/>
                                        <p:tgtEl>
                                          <p:spTgt spid="13">
                                            <p:txEl>
                                              <p:pRg st="3" end="3"/>
                                            </p:txEl>
                                          </p:spTgt>
                                        </p:tgtEl>
                                      </p:cBhvr>
                                    </p:animEffect>
                                    <p:anim calcmode="lin" valueType="num">
                                      <p:cBhvr>
                                        <p:cTn id="36"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useBgFill="1">
        <p:nvSpPr>
          <p:cNvPr id="190" name="Rectangle 1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Google Shape;165;p13"/>
          <p:cNvSpPr txBox="1">
            <a:spLocks noGrp="1"/>
          </p:cNvSpPr>
          <p:nvPr>
            <p:ph type="title"/>
          </p:nvPr>
        </p:nvSpPr>
        <p:spPr>
          <a:xfrm>
            <a:off x="1763377" y="800392"/>
            <a:ext cx="9459826" cy="121210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4000"/>
            </a:pPr>
            <a:r>
              <a:rPr lang="en-US" sz="4800" kern="1200" dirty="0">
                <a:solidFill>
                  <a:srgbClr val="FFFFFF"/>
                </a:solidFill>
                <a:latin typeface="+mj-lt"/>
                <a:ea typeface="+mj-ea"/>
                <a:cs typeface="+mj-cs"/>
              </a:rPr>
              <a:t>D. Cultivate “Habits of Mind”</a:t>
            </a:r>
            <a:endParaRPr lang="en-US" sz="4000" kern="1200" dirty="0">
              <a:solidFill>
                <a:schemeClr val="bg1"/>
              </a:solidFill>
              <a:latin typeface="+mj-lt"/>
              <a:ea typeface="+mj-ea"/>
              <a:cs typeface="+mj-cs"/>
            </a:endParaRPr>
          </a:p>
        </p:txBody>
      </p:sp>
      <p:sp>
        <p:nvSpPr>
          <p:cNvPr id="12" name="Google Shape;182;p15">
            <a:extLst>
              <a:ext uri="{FF2B5EF4-FFF2-40B4-BE49-F238E27FC236}">
                <a16:creationId xmlns:a16="http://schemas.microsoft.com/office/drawing/2014/main" id="{3EED330F-E641-1B01-3B6E-496F304B7EEE}"/>
              </a:ext>
            </a:extLst>
          </p:cNvPr>
          <p:cNvSpPr txBox="1">
            <a:spLocks noGrp="1"/>
          </p:cNvSpPr>
          <p:nvPr>
            <p:ph idx="1"/>
          </p:nvPr>
        </p:nvSpPr>
        <p:spPr>
          <a:xfrm>
            <a:off x="4255189" y="2801754"/>
            <a:ext cx="7132320" cy="2041524"/>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0" lvl="0" indent="0" algn="ctr">
              <a:lnSpc>
                <a:spcPct val="100000"/>
              </a:lnSpc>
              <a:spcBef>
                <a:spcPts val="0"/>
              </a:spcBef>
              <a:buSzPts val="1920"/>
              <a:buNone/>
            </a:pPr>
            <a:r>
              <a:rPr lang="en-US" sz="2800" b="1" dirty="0">
                <a:solidFill>
                  <a:schemeClr val="accent5">
                    <a:lumMod val="75000"/>
                  </a:schemeClr>
                </a:solidFill>
              </a:rPr>
              <a:t>“Habits of mind” </a:t>
            </a:r>
            <a:r>
              <a:rPr lang="en-US" sz="2800" dirty="0"/>
              <a:t>are </a:t>
            </a:r>
            <a:r>
              <a:rPr lang="en-US" sz="2800" b="1" dirty="0"/>
              <a:t>the personal commitments, values, and standards </a:t>
            </a:r>
            <a:r>
              <a:rPr lang="en-US" sz="2800" dirty="0"/>
              <a:t>you have about </a:t>
            </a:r>
            <a:r>
              <a:rPr lang="en-US" sz="2800" b="1" dirty="0"/>
              <a:t>the principle of good thinking.</a:t>
            </a:r>
            <a:endParaRPr lang="en-US" sz="3600" dirty="0"/>
          </a:p>
        </p:txBody>
      </p:sp>
      <p:pic>
        <p:nvPicPr>
          <p:cNvPr id="14" name="Picture 2" descr="Blog Series by Daniel Vollrath, Ed.D. - The Institutute for Habits of Mind">
            <a:extLst>
              <a:ext uri="{FF2B5EF4-FFF2-40B4-BE49-F238E27FC236}">
                <a16:creationId xmlns:a16="http://schemas.microsoft.com/office/drawing/2014/main" id="{1586F90B-ADF4-F4C0-9B04-0ED0920DEA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66"/>
          <a:stretch/>
        </p:blipFill>
        <p:spPr bwMode="auto">
          <a:xfrm>
            <a:off x="572988" y="2341848"/>
            <a:ext cx="4153109" cy="389725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88;p16">
            <a:extLst>
              <a:ext uri="{FF2B5EF4-FFF2-40B4-BE49-F238E27FC236}">
                <a16:creationId xmlns:a16="http://schemas.microsoft.com/office/drawing/2014/main" id="{FD470AFF-164E-2D27-8045-BAD81AC27289}"/>
              </a:ext>
            </a:extLst>
          </p:cNvPr>
          <p:cNvSpPr txBox="1">
            <a:spLocks noGrp="1"/>
          </p:cNvSpPr>
          <p:nvPr>
            <p:ph type="body" sz="half" idx="2"/>
          </p:nvPr>
        </p:nvSpPr>
        <p:spPr>
          <a:xfrm>
            <a:off x="4788590" y="4608936"/>
            <a:ext cx="6065519" cy="1864507"/>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45720" lvl="0" indent="0" algn="ctr" rtl="0">
              <a:lnSpc>
                <a:spcPct val="90000"/>
              </a:lnSpc>
              <a:spcBef>
                <a:spcPts val="0"/>
              </a:spcBef>
              <a:spcAft>
                <a:spcPts val="0"/>
              </a:spcAft>
              <a:buSzPts val="2240"/>
              <a:buNone/>
            </a:pPr>
            <a:r>
              <a:rPr lang="en-US" sz="3200" i="1" dirty="0"/>
              <a:t>Do you approach problems with an open mind, a respect for truth, and an inquiring attitude?</a:t>
            </a:r>
            <a:endParaRPr sz="3200" i="1" dirty="0"/>
          </a:p>
        </p:txBody>
      </p:sp>
    </p:spTree>
    <p:extLst>
      <p:ext uri="{BB962C8B-B14F-4D97-AF65-F5344CB8AC3E}">
        <p14:creationId xmlns:p14="http://schemas.microsoft.com/office/powerpoint/2010/main" val="289475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3" name="Rectangle 10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Google Shape;95;p2"/>
          <p:cNvSpPr txBox="1">
            <a:spLocks noGrp="1"/>
          </p:cNvSpPr>
          <p:nvPr>
            <p:ph type="title"/>
          </p:nvPr>
        </p:nvSpPr>
        <p:spPr>
          <a:xfrm>
            <a:off x="6094476" y="1054477"/>
            <a:ext cx="4840010" cy="1807305"/>
          </a:xfrm>
          <a:prstGeom prst="rect">
            <a:avLst/>
          </a:prstGeom>
        </p:spPr>
        <p:txBody>
          <a:bodyPr spcFirstLastPara="1" lIns="91425" tIns="45700" rIns="91425" bIns="45700" anchorCtr="0">
            <a:normAutofit/>
          </a:bodyPr>
          <a:lstStyle/>
          <a:p>
            <a:pPr marL="0" lvl="0" indent="0" rtl="0">
              <a:spcBef>
                <a:spcPts val="0"/>
              </a:spcBef>
              <a:spcAft>
                <a:spcPts val="0"/>
              </a:spcAft>
              <a:buClr>
                <a:schemeClr val="accent1"/>
              </a:buClr>
              <a:buSzPts val="4400"/>
              <a:buFont typeface="Arial"/>
              <a:buNone/>
            </a:pPr>
            <a:r>
              <a:rPr lang="en-US" dirty="0"/>
              <a:t>Chapter outlines</a:t>
            </a:r>
          </a:p>
        </p:txBody>
      </p:sp>
      <p:pic>
        <p:nvPicPr>
          <p:cNvPr id="5" name="Picture 4" descr="Why the Combination of Analytical Skills and Creativity Is So Valuable –  Career Services | University of Pennsylvania">
            <a:extLst>
              <a:ext uri="{FF2B5EF4-FFF2-40B4-BE49-F238E27FC236}">
                <a16:creationId xmlns:a16="http://schemas.microsoft.com/office/drawing/2014/main" id="{CDF7B0E6-FB18-1878-FF06-67917874A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66" r="11785"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96" name="Google Shape;96;p2"/>
          <p:cNvSpPr txBox="1">
            <a:spLocks noGrp="1"/>
          </p:cNvSpPr>
          <p:nvPr>
            <p:ph idx="1"/>
          </p:nvPr>
        </p:nvSpPr>
        <p:spPr>
          <a:xfrm>
            <a:off x="6198615" y="3841774"/>
            <a:ext cx="5085470" cy="480131"/>
          </a:xfrm>
          <a:prstGeom prst="rect">
            <a:avLst/>
          </a:prstGeom>
          <a:noFill/>
        </p:spPr>
        <p:txBody>
          <a:bodyPr wrap="square">
            <a:spAutoFit/>
          </a:bodyPr>
          <a:lstStyle/>
          <a:p>
            <a:pPr marL="45720" lvl="0" indent="0" rtl="0">
              <a:spcBef>
                <a:spcPts val="1400"/>
              </a:spcBef>
              <a:spcAft>
                <a:spcPts val="0"/>
              </a:spcAft>
              <a:buSzPct val="100000"/>
              <a:buNone/>
            </a:pPr>
            <a:r>
              <a:rPr lang="en-US" sz="2800" dirty="0">
                <a:latin typeface="+mj-lt"/>
              </a:rPr>
              <a:t>4. Critical Thinking Skills</a:t>
            </a:r>
            <a:endParaRPr lang="en-US" dirty="0">
              <a:latin typeface="+mj-lt"/>
            </a:endParaRPr>
          </a:p>
        </p:txBody>
      </p:sp>
      <p:sp>
        <p:nvSpPr>
          <p:cNvPr id="7" name="TextBox 6">
            <a:extLst>
              <a:ext uri="{FF2B5EF4-FFF2-40B4-BE49-F238E27FC236}">
                <a16:creationId xmlns:a16="http://schemas.microsoft.com/office/drawing/2014/main" id="{158CABA6-DF4B-481A-CD62-2DBB9972731B}"/>
              </a:ext>
            </a:extLst>
          </p:cNvPr>
          <p:cNvSpPr txBox="1"/>
          <p:nvPr/>
        </p:nvSpPr>
        <p:spPr>
          <a:xfrm>
            <a:off x="6094476" y="3090168"/>
            <a:ext cx="463173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FFFFFF"/>
              </a:buClr>
              <a:buSzPts val="7200"/>
              <a:buFontTx/>
              <a:buNone/>
              <a:tabLst/>
              <a:defRPr/>
            </a:pPr>
            <a:r>
              <a:rPr kumimoji="0" lang="en-US" sz="2800" b="1" i="0" u="none" strike="noStrike" kern="1200" cap="none" spc="0" normalizeH="0" baseline="0" noProof="0" dirty="0">
                <a:ln>
                  <a:noFill/>
                </a:ln>
                <a:solidFill>
                  <a:prstClr val="black"/>
                </a:solidFill>
                <a:effectLst/>
                <a:uLnTx/>
                <a:uFillTx/>
                <a:latin typeface="+mj-lt"/>
                <a:ea typeface="+mn-ea"/>
                <a:cs typeface="+mn-cs"/>
              </a:rPr>
              <a:t>THINKING AND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title"/>
          </p:nvPr>
        </p:nvSpPr>
        <p:spPr>
          <a:xfrm>
            <a:off x="838200" y="365125"/>
            <a:ext cx="1075944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en-US" dirty="0"/>
              <a:t>Try to work these qualities  into your daily life:</a:t>
            </a:r>
            <a:endParaRPr dirty="0"/>
          </a:p>
        </p:txBody>
      </p:sp>
      <p:sp>
        <p:nvSpPr>
          <p:cNvPr id="195" name="Google Shape;195;p17"/>
          <p:cNvSpPr txBox="1">
            <a:spLocks noGrp="1"/>
          </p:cNvSpPr>
          <p:nvPr>
            <p:ph sz="half" idx="1"/>
          </p:nvPr>
        </p:nvSpPr>
        <p:spPr>
          <a:xfrm>
            <a:off x="1158934" y="2030586"/>
            <a:ext cx="5684430" cy="3809293"/>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228600" lvl="0" indent="-182880" rtl="0">
              <a:lnSpc>
                <a:spcPct val="90000"/>
              </a:lnSpc>
              <a:spcBef>
                <a:spcPts val="0"/>
              </a:spcBef>
              <a:spcAft>
                <a:spcPts val="0"/>
              </a:spcAft>
              <a:buSzPts val="1920"/>
              <a:buChar char="•"/>
            </a:pPr>
            <a:r>
              <a:rPr lang="en-US" sz="3200" dirty="0"/>
              <a:t>Being receptive to having your opinions changed</a:t>
            </a:r>
            <a:endParaRPr lang="en-US" sz="3600" dirty="0"/>
          </a:p>
          <a:p>
            <a:pPr marL="228600" lvl="0" indent="-182880" rtl="0">
              <a:lnSpc>
                <a:spcPct val="90000"/>
              </a:lnSpc>
              <a:spcBef>
                <a:spcPts val="1400"/>
              </a:spcBef>
              <a:spcAft>
                <a:spcPts val="0"/>
              </a:spcAft>
              <a:buSzPts val="1920"/>
              <a:buChar char="•"/>
            </a:pPr>
            <a:r>
              <a:rPr lang="en-US" sz="3200" dirty="0"/>
              <a:t>Having respect for others</a:t>
            </a:r>
            <a:endParaRPr lang="en-US" sz="3600" dirty="0"/>
          </a:p>
          <a:p>
            <a:pPr marL="228600" lvl="0" indent="-182880" rtl="0">
              <a:lnSpc>
                <a:spcPct val="90000"/>
              </a:lnSpc>
              <a:spcBef>
                <a:spcPts val="1400"/>
              </a:spcBef>
              <a:spcAft>
                <a:spcPts val="0"/>
              </a:spcAft>
              <a:buSzPts val="1920"/>
              <a:buChar char="•"/>
            </a:pPr>
            <a:r>
              <a:rPr lang="en-US" sz="3200" dirty="0"/>
              <a:t>Being independent </a:t>
            </a:r>
            <a:endParaRPr lang="en-US" sz="3600" dirty="0"/>
          </a:p>
          <a:p>
            <a:pPr marL="228600" lvl="0" indent="-182880" rtl="0">
              <a:lnSpc>
                <a:spcPct val="90000"/>
              </a:lnSpc>
              <a:spcBef>
                <a:spcPts val="1400"/>
              </a:spcBef>
              <a:spcAft>
                <a:spcPts val="0"/>
              </a:spcAft>
              <a:buSzPts val="1920"/>
              <a:buChar char="•"/>
            </a:pPr>
            <a:r>
              <a:rPr lang="en-US" sz="3200" dirty="0"/>
              <a:t>Not accepting something is true until you’ve had the time to examine the available evidence</a:t>
            </a:r>
          </a:p>
          <a:p>
            <a:pPr marL="228600" lvl="0" indent="-40640" rtl="0">
              <a:lnSpc>
                <a:spcPct val="90000"/>
              </a:lnSpc>
              <a:spcBef>
                <a:spcPts val="1400"/>
              </a:spcBef>
              <a:spcAft>
                <a:spcPts val="0"/>
              </a:spcAft>
              <a:buSzPts val="2240"/>
              <a:buNone/>
            </a:pPr>
            <a:endParaRPr lang="en-US" sz="3600" dirty="0"/>
          </a:p>
        </p:txBody>
      </p:sp>
      <p:pic>
        <p:nvPicPr>
          <p:cNvPr id="5" name="Picture 2" descr="Blog Series by Daniel Vollrath, Ed.D. - The Institutute for Habits of Mind">
            <a:extLst>
              <a:ext uri="{FF2B5EF4-FFF2-40B4-BE49-F238E27FC236}">
                <a16:creationId xmlns:a16="http://schemas.microsoft.com/office/drawing/2014/main" id="{FDF699A7-3CD6-4238-9871-014C31330F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2" t="11461" r="10756" b="11246"/>
          <a:stretch/>
        </p:blipFill>
        <p:spPr bwMode="auto">
          <a:xfrm>
            <a:off x="7329168" y="2030586"/>
            <a:ext cx="3703898" cy="3626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 calcmode="lin" valueType="num">
                                      <p:cBhvr additive="base">
                                        <p:cTn id="7" dur="500" fill="hold"/>
                                        <p:tgtEl>
                                          <p:spTgt spid="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5">
                                            <p:txEl>
                                              <p:pRg st="1" end="1"/>
                                            </p:txEl>
                                          </p:spTgt>
                                        </p:tgtEl>
                                        <p:attrNameLst>
                                          <p:attrName>style.visibility</p:attrName>
                                        </p:attrNameLst>
                                      </p:cBhvr>
                                      <p:to>
                                        <p:strVal val="visible"/>
                                      </p:to>
                                    </p:set>
                                    <p:anim calcmode="lin" valueType="num">
                                      <p:cBhvr additive="base">
                                        <p:cTn id="13" dur="500" fill="hold"/>
                                        <p:tgtEl>
                                          <p:spTgt spid="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5">
                                            <p:txEl>
                                              <p:pRg st="2" end="2"/>
                                            </p:txEl>
                                          </p:spTgt>
                                        </p:tgtEl>
                                        <p:attrNameLst>
                                          <p:attrName>style.visibility</p:attrName>
                                        </p:attrNameLst>
                                      </p:cBhvr>
                                      <p:to>
                                        <p:strVal val="visible"/>
                                      </p:to>
                                    </p:set>
                                    <p:anim calcmode="lin" valueType="num">
                                      <p:cBhvr additive="base">
                                        <p:cTn id="19" dur="500" fill="hold"/>
                                        <p:tgtEl>
                                          <p:spTgt spid="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5">
                                            <p:txEl>
                                              <p:pRg st="3" end="3"/>
                                            </p:txEl>
                                          </p:spTgt>
                                        </p:tgtEl>
                                        <p:attrNameLst>
                                          <p:attrName>style.visibility</p:attrName>
                                        </p:attrNameLst>
                                      </p:cBhvr>
                                      <p:to>
                                        <p:strVal val="visible"/>
                                      </p:to>
                                    </p:set>
                                    <p:anim calcmode="lin" valueType="num">
                                      <p:cBhvr additive="base">
                                        <p:cTn id="25" dur="500" fill="hold"/>
                                        <p:tgtEl>
                                          <p:spTgt spid="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title"/>
          </p:nvPr>
        </p:nvSpPr>
        <p:spPr>
          <a:xfrm>
            <a:off x="838200" y="365125"/>
            <a:ext cx="1075944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Arial"/>
              <a:buNone/>
            </a:pPr>
            <a:r>
              <a:rPr lang="en-US" dirty="0"/>
              <a:t>Try to work these qualities  into your daily life:</a:t>
            </a:r>
            <a:endParaRPr dirty="0"/>
          </a:p>
        </p:txBody>
      </p:sp>
      <p:sp>
        <p:nvSpPr>
          <p:cNvPr id="195" name="Google Shape;195;p17"/>
          <p:cNvSpPr txBox="1">
            <a:spLocks noGrp="1"/>
          </p:cNvSpPr>
          <p:nvPr>
            <p:ph sz="half" idx="1"/>
          </p:nvPr>
        </p:nvSpPr>
        <p:spPr>
          <a:xfrm>
            <a:off x="1158934" y="2377826"/>
            <a:ext cx="6295162" cy="3809293"/>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lvl="0" indent="-182880">
              <a:spcBef>
                <a:spcPts val="0"/>
              </a:spcBef>
              <a:buSzPts val="1920"/>
            </a:pPr>
            <a:r>
              <a:rPr lang="en-US" sz="3200" dirty="0"/>
              <a:t>Being fair-minded</a:t>
            </a:r>
            <a:endParaRPr lang="en-US" sz="3600" dirty="0"/>
          </a:p>
          <a:p>
            <a:pPr lvl="0" indent="-182880">
              <a:spcBef>
                <a:spcPts val="1400"/>
              </a:spcBef>
              <a:buSzPts val="1920"/>
            </a:pPr>
            <a:r>
              <a:rPr lang="en-US" sz="3200" dirty="0"/>
              <a:t>Having respect for a reason </a:t>
            </a:r>
            <a:endParaRPr lang="en-US" sz="3600" dirty="0"/>
          </a:p>
          <a:p>
            <a:pPr lvl="0" indent="-182880">
              <a:spcBef>
                <a:spcPts val="1400"/>
              </a:spcBef>
              <a:buSzPts val="1920"/>
            </a:pPr>
            <a:r>
              <a:rPr lang="en-US" sz="3200" dirty="0"/>
              <a:t>Having an inquiring mind</a:t>
            </a:r>
            <a:endParaRPr lang="en-US" sz="3600" dirty="0"/>
          </a:p>
          <a:p>
            <a:pPr lvl="0" indent="-182880">
              <a:spcBef>
                <a:spcPts val="1400"/>
              </a:spcBef>
              <a:buSzPts val="1920"/>
            </a:pPr>
            <a:r>
              <a:rPr lang="en-US" sz="3200" dirty="0"/>
              <a:t>Not making assumptions</a:t>
            </a:r>
            <a:endParaRPr lang="en-US" sz="3600" dirty="0"/>
          </a:p>
          <a:p>
            <a:pPr lvl="0" indent="-182880">
              <a:spcBef>
                <a:spcPts val="1400"/>
              </a:spcBef>
              <a:buSzPts val="1920"/>
            </a:pPr>
            <a:r>
              <a:rPr lang="en-US" sz="3200" dirty="0"/>
              <a:t>Questioning your own conclusions</a:t>
            </a:r>
            <a:endParaRPr lang="en-US" sz="3600" dirty="0"/>
          </a:p>
        </p:txBody>
      </p:sp>
      <p:pic>
        <p:nvPicPr>
          <p:cNvPr id="5" name="Picture 2" descr="Blog Series by Daniel Vollrath, Ed.D. - The Institutute for Habits of Mind">
            <a:extLst>
              <a:ext uri="{FF2B5EF4-FFF2-40B4-BE49-F238E27FC236}">
                <a16:creationId xmlns:a16="http://schemas.microsoft.com/office/drawing/2014/main" id="{FDF699A7-3CD6-4238-9871-014C31330F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2" t="11461" r="10756" b="11246"/>
          <a:stretch/>
        </p:blipFill>
        <p:spPr bwMode="auto">
          <a:xfrm>
            <a:off x="7329168" y="2030586"/>
            <a:ext cx="3703898" cy="362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21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 calcmode="lin" valueType="num">
                                      <p:cBhvr additive="base">
                                        <p:cTn id="7" dur="500" fill="hold"/>
                                        <p:tgtEl>
                                          <p:spTgt spid="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5">
                                            <p:txEl>
                                              <p:pRg st="1" end="1"/>
                                            </p:txEl>
                                          </p:spTgt>
                                        </p:tgtEl>
                                        <p:attrNameLst>
                                          <p:attrName>style.visibility</p:attrName>
                                        </p:attrNameLst>
                                      </p:cBhvr>
                                      <p:to>
                                        <p:strVal val="visible"/>
                                      </p:to>
                                    </p:set>
                                    <p:anim calcmode="lin" valueType="num">
                                      <p:cBhvr additive="base">
                                        <p:cTn id="13" dur="500" fill="hold"/>
                                        <p:tgtEl>
                                          <p:spTgt spid="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5">
                                            <p:txEl>
                                              <p:pRg st="2" end="2"/>
                                            </p:txEl>
                                          </p:spTgt>
                                        </p:tgtEl>
                                        <p:attrNameLst>
                                          <p:attrName>style.visibility</p:attrName>
                                        </p:attrNameLst>
                                      </p:cBhvr>
                                      <p:to>
                                        <p:strVal val="visible"/>
                                      </p:to>
                                    </p:set>
                                    <p:anim calcmode="lin" valueType="num">
                                      <p:cBhvr additive="base">
                                        <p:cTn id="19" dur="500" fill="hold"/>
                                        <p:tgtEl>
                                          <p:spTgt spid="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5">
                                            <p:txEl>
                                              <p:pRg st="3" end="3"/>
                                            </p:txEl>
                                          </p:spTgt>
                                        </p:tgtEl>
                                        <p:attrNameLst>
                                          <p:attrName>style.visibility</p:attrName>
                                        </p:attrNameLst>
                                      </p:cBhvr>
                                      <p:to>
                                        <p:strVal val="visible"/>
                                      </p:to>
                                    </p:set>
                                    <p:anim calcmode="lin" valueType="num">
                                      <p:cBhvr additive="base">
                                        <p:cTn id="25" dur="500" fill="hold"/>
                                        <p:tgtEl>
                                          <p:spTgt spid="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5">
                                            <p:txEl>
                                              <p:pRg st="4" end="4"/>
                                            </p:txEl>
                                          </p:spTgt>
                                        </p:tgtEl>
                                        <p:attrNameLst>
                                          <p:attrName>style.visibility</p:attrName>
                                        </p:attrNameLst>
                                      </p:cBhvr>
                                      <p:to>
                                        <p:strVal val="visible"/>
                                      </p:to>
                                    </p:set>
                                    <p:anim calcmode="lin" valueType="num">
                                      <p:cBhvr additive="base">
                                        <p:cTn id="31" dur="500" fill="hold"/>
                                        <p:tgtEl>
                                          <p:spTgt spid="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Google Shape;203;p18"/>
          <p:cNvPicPr preferRelativeResize="0">
            <a:picLocks noGrp="1"/>
          </p:cNvPicPr>
          <p:nvPr>
            <p:ph sz="half" idx="2"/>
          </p:nvPr>
        </p:nvPicPr>
        <p:blipFill rotWithShape="1">
          <a:blip r:embed="rId3"/>
          <a:srcRect l="18547"/>
          <a:stretch/>
        </p:blipFill>
        <p:spPr>
          <a:xfrm>
            <a:off x="-1" y="10"/>
            <a:ext cx="8400017" cy="6857990"/>
          </a:xfrm>
          <a:prstGeom prst="rect">
            <a:avLst/>
          </a:prstGeom>
          <a:noFill/>
        </p:spPr>
      </p:pic>
      <p:sp>
        <p:nvSpPr>
          <p:cNvPr id="87"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Google Shape;201;p18"/>
          <p:cNvSpPr txBox="1">
            <a:spLocks noGrp="1"/>
          </p:cNvSpPr>
          <p:nvPr>
            <p:ph type="title"/>
          </p:nvPr>
        </p:nvSpPr>
        <p:spPr>
          <a:xfrm>
            <a:off x="6840638" y="237804"/>
            <a:ext cx="4582609" cy="1899912"/>
          </a:xfrm>
          <a:prstGeom prst="rect">
            <a:avLst/>
          </a:prstGeom>
        </p:spPr>
        <p:txBody>
          <a:bodyPr spcFirstLastPara="1" vert="horz" lIns="91440" tIns="45720" rIns="91440" bIns="45720" rtlCol="0" anchor="ctr" anchorCtr="0">
            <a:normAutofit/>
          </a:bodyPr>
          <a:lstStyle/>
          <a:p>
            <a:pPr marL="0" lvl="0" indent="0" algn="r">
              <a:spcAft>
                <a:spcPts val="0"/>
              </a:spcAft>
              <a:buClr>
                <a:schemeClr val="accent1"/>
              </a:buClr>
              <a:buSzPts val="4400"/>
            </a:pPr>
            <a:r>
              <a:rPr lang="en-US" sz="4000" b="1" dirty="0"/>
              <a:t>Developing Yourself As a Critical Thinker</a:t>
            </a:r>
            <a:endParaRPr lang="en-US" sz="4000" dirty="0"/>
          </a:p>
        </p:txBody>
      </p:sp>
      <p:sp>
        <p:nvSpPr>
          <p:cNvPr id="202" name="Google Shape;202;p18"/>
          <p:cNvSpPr txBox="1">
            <a:spLocks noGrp="1"/>
          </p:cNvSpPr>
          <p:nvPr>
            <p:ph sz="half" idx="1"/>
          </p:nvPr>
        </p:nvSpPr>
        <p:spPr>
          <a:xfrm>
            <a:off x="6500728" y="2137716"/>
            <a:ext cx="4922519" cy="4058674"/>
          </a:xfrm>
          <a:prstGeom prst="rect">
            <a:avLst/>
          </a:prstGeom>
        </p:spPr>
        <p:txBody>
          <a:bodyPr spcFirstLastPara="1" vert="horz" lIns="91440" tIns="45720" rIns="91440" bIns="45720" rtlCol="0" anchorCtr="0">
            <a:normAutofit fontScale="92500" lnSpcReduction="10000"/>
          </a:bodyPr>
          <a:lstStyle/>
          <a:p>
            <a:pPr marL="228600" lvl="0" algn="r">
              <a:spcBef>
                <a:spcPts val="0"/>
              </a:spcBef>
              <a:spcAft>
                <a:spcPts val="0"/>
              </a:spcAft>
              <a:buSzPts val="1760"/>
            </a:pPr>
            <a:r>
              <a:rPr lang="en-US" sz="3200" dirty="0"/>
              <a:t>Reflect and practice</a:t>
            </a:r>
          </a:p>
          <a:p>
            <a:pPr marL="228600" lvl="0" algn="r">
              <a:spcBef>
                <a:spcPts val="1400"/>
              </a:spcBef>
              <a:spcAft>
                <a:spcPts val="0"/>
              </a:spcAft>
              <a:buSzPts val="1760"/>
            </a:pPr>
            <a:r>
              <a:rPr lang="en-US" sz="3200" dirty="0"/>
              <a:t>Use wasted time</a:t>
            </a:r>
          </a:p>
          <a:p>
            <a:pPr marL="228600" lvl="0" algn="r">
              <a:spcBef>
                <a:spcPts val="1400"/>
              </a:spcBef>
              <a:spcAft>
                <a:spcPts val="0"/>
              </a:spcAft>
              <a:buSzPts val="1760"/>
            </a:pPr>
            <a:r>
              <a:rPr lang="en-US" sz="3200" dirty="0"/>
              <a:t>Redefine the way you see things</a:t>
            </a:r>
          </a:p>
          <a:p>
            <a:pPr marL="228600" lvl="0" algn="r">
              <a:spcBef>
                <a:spcPts val="1400"/>
              </a:spcBef>
              <a:spcAft>
                <a:spcPts val="0"/>
              </a:spcAft>
              <a:buSzPts val="1760"/>
            </a:pPr>
            <a:r>
              <a:rPr lang="en-US" sz="3200" dirty="0"/>
              <a:t>Analyze the influences on your thinking and in your life</a:t>
            </a:r>
          </a:p>
          <a:p>
            <a:pPr marL="228600" lvl="0" algn="r">
              <a:spcBef>
                <a:spcPts val="1400"/>
              </a:spcBef>
              <a:spcAft>
                <a:spcPts val="0"/>
              </a:spcAft>
              <a:buSzPts val="1760"/>
            </a:pPr>
            <a:r>
              <a:rPr lang="en-US" sz="3200" dirty="0"/>
              <a:t>Express yourself</a:t>
            </a:r>
          </a:p>
          <a:p>
            <a:pPr marL="228600" lvl="0" algn="r">
              <a:spcBef>
                <a:spcPts val="1400"/>
              </a:spcBef>
              <a:spcAft>
                <a:spcPts val="0"/>
              </a:spcAft>
              <a:buSzPts val="1760"/>
            </a:pPr>
            <a:r>
              <a:rPr lang="en-US" sz="3200" dirty="0"/>
              <a:t>Enhance your wellness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1000"/>
                                        <p:tgtEl>
                                          <p:spTgt spid="202">
                                            <p:txEl>
                                              <p:pRg st="0" end="0"/>
                                            </p:txEl>
                                          </p:spTgt>
                                        </p:tgtEl>
                                      </p:cBhvr>
                                    </p:animEffect>
                                    <p:anim calcmode="lin" valueType="num">
                                      <p:cBhvr>
                                        <p:cTn id="8" dur="1000" fill="hold"/>
                                        <p:tgtEl>
                                          <p:spTgt spid="2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2">
                                            <p:txEl>
                                              <p:pRg st="1" end="1"/>
                                            </p:txEl>
                                          </p:spTgt>
                                        </p:tgtEl>
                                        <p:attrNameLst>
                                          <p:attrName>style.visibility</p:attrName>
                                        </p:attrNameLst>
                                      </p:cBhvr>
                                      <p:to>
                                        <p:strVal val="visible"/>
                                      </p:to>
                                    </p:set>
                                    <p:animEffect transition="in" filter="fade">
                                      <p:cBhvr>
                                        <p:cTn id="14" dur="1000"/>
                                        <p:tgtEl>
                                          <p:spTgt spid="202">
                                            <p:txEl>
                                              <p:pRg st="1" end="1"/>
                                            </p:txEl>
                                          </p:spTgt>
                                        </p:tgtEl>
                                      </p:cBhvr>
                                    </p:animEffect>
                                    <p:anim calcmode="lin" valueType="num">
                                      <p:cBhvr>
                                        <p:cTn id="15" dur="1000" fill="hold"/>
                                        <p:tgtEl>
                                          <p:spTgt spid="20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0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2">
                                            <p:txEl>
                                              <p:pRg st="2" end="2"/>
                                            </p:txEl>
                                          </p:spTgt>
                                        </p:tgtEl>
                                        <p:attrNameLst>
                                          <p:attrName>style.visibility</p:attrName>
                                        </p:attrNameLst>
                                      </p:cBhvr>
                                      <p:to>
                                        <p:strVal val="visible"/>
                                      </p:to>
                                    </p:set>
                                    <p:animEffect transition="in" filter="fade">
                                      <p:cBhvr>
                                        <p:cTn id="21" dur="1000"/>
                                        <p:tgtEl>
                                          <p:spTgt spid="202">
                                            <p:txEl>
                                              <p:pRg st="2" end="2"/>
                                            </p:txEl>
                                          </p:spTgt>
                                        </p:tgtEl>
                                      </p:cBhvr>
                                    </p:animEffect>
                                    <p:anim calcmode="lin" valueType="num">
                                      <p:cBhvr>
                                        <p:cTn id="22" dur="1000" fill="hold"/>
                                        <p:tgtEl>
                                          <p:spTgt spid="20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0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2">
                                            <p:txEl>
                                              <p:pRg st="3" end="3"/>
                                            </p:txEl>
                                          </p:spTgt>
                                        </p:tgtEl>
                                        <p:attrNameLst>
                                          <p:attrName>style.visibility</p:attrName>
                                        </p:attrNameLst>
                                      </p:cBhvr>
                                      <p:to>
                                        <p:strVal val="visible"/>
                                      </p:to>
                                    </p:set>
                                    <p:animEffect transition="in" filter="fade">
                                      <p:cBhvr>
                                        <p:cTn id="28" dur="1000"/>
                                        <p:tgtEl>
                                          <p:spTgt spid="202">
                                            <p:txEl>
                                              <p:pRg st="3" end="3"/>
                                            </p:txEl>
                                          </p:spTgt>
                                        </p:tgtEl>
                                      </p:cBhvr>
                                    </p:animEffect>
                                    <p:anim calcmode="lin" valueType="num">
                                      <p:cBhvr>
                                        <p:cTn id="29" dur="1000" fill="hold"/>
                                        <p:tgtEl>
                                          <p:spTgt spid="20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0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2">
                                            <p:txEl>
                                              <p:pRg st="4" end="4"/>
                                            </p:txEl>
                                          </p:spTgt>
                                        </p:tgtEl>
                                        <p:attrNameLst>
                                          <p:attrName>style.visibility</p:attrName>
                                        </p:attrNameLst>
                                      </p:cBhvr>
                                      <p:to>
                                        <p:strVal val="visible"/>
                                      </p:to>
                                    </p:set>
                                    <p:animEffect transition="in" filter="fade">
                                      <p:cBhvr>
                                        <p:cTn id="35" dur="1000"/>
                                        <p:tgtEl>
                                          <p:spTgt spid="202">
                                            <p:txEl>
                                              <p:pRg st="4" end="4"/>
                                            </p:txEl>
                                          </p:spTgt>
                                        </p:tgtEl>
                                      </p:cBhvr>
                                    </p:animEffect>
                                    <p:anim calcmode="lin" valueType="num">
                                      <p:cBhvr>
                                        <p:cTn id="36" dur="1000" fill="hold"/>
                                        <p:tgtEl>
                                          <p:spTgt spid="20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0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02">
                                            <p:txEl>
                                              <p:pRg st="5" end="5"/>
                                            </p:txEl>
                                          </p:spTgt>
                                        </p:tgtEl>
                                        <p:attrNameLst>
                                          <p:attrName>style.visibility</p:attrName>
                                        </p:attrNameLst>
                                      </p:cBhvr>
                                      <p:to>
                                        <p:strVal val="visible"/>
                                      </p:to>
                                    </p:set>
                                    <p:animEffect transition="in" filter="fade">
                                      <p:cBhvr>
                                        <p:cTn id="42" dur="1000"/>
                                        <p:tgtEl>
                                          <p:spTgt spid="202">
                                            <p:txEl>
                                              <p:pRg st="5" end="5"/>
                                            </p:txEl>
                                          </p:spTgt>
                                        </p:tgtEl>
                                      </p:cBhvr>
                                    </p:animEffect>
                                    <p:anim calcmode="lin" valueType="num">
                                      <p:cBhvr>
                                        <p:cTn id="43" dur="1000" fill="hold"/>
                                        <p:tgtEl>
                                          <p:spTgt spid="20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0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7"/>
        <p:cNvGrpSpPr/>
        <p:nvPr/>
      </p:nvGrpSpPr>
      <p:grpSpPr>
        <a:xfrm>
          <a:off x="0" y="0"/>
          <a:ext cx="0" cy="0"/>
          <a:chOff x="0" y="0"/>
          <a:chExt cx="0" cy="0"/>
        </a:xfrm>
      </p:grpSpPr>
      <p:sp>
        <p:nvSpPr>
          <p:cNvPr id="87" name="Rectangle 8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 name="Picture 210">
            <a:extLst>
              <a:ext uri="{FF2B5EF4-FFF2-40B4-BE49-F238E27FC236}">
                <a16:creationId xmlns:a16="http://schemas.microsoft.com/office/drawing/2014/main" id="{3646D188-5C8D-4890-A2D7-E4608C84E627}"/>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208" name="Google Shape;208;p19"/>
          <p:cNvSpPr txBox="1">
            <a:spLocks noGrp="1"/>
          </p:cNvSpPr>
          <p:nvPr>
            <p:ph type="title"/>
          </p:nvPr>
        </p:nvSpPr>
        <p:spPr>
          <a:xfrm>
            <a:off x="838201" y="1065862"/>
            <a:ext cx="3313164" cy="4726276"/>
          </a:xfrm>
          <a:prstGeom prst="rect">
            <a:avLst/>
          </a:prstGeom>
        </p:spPr>
        <p:txBody>
          <a:bodyPr spcFirstLastPara="1" lIns="91425" tIns="45700" rIns="91425" bIns="45700" anchorCtr="0">
            <a:normAutofit/>
          </a:bodyPr>
          <a:lstStyle/>
          <a:p>
            <a:pPr marL="0" lvl="0" indent="0" algn="r" rtl="0">
              <a:spcBef>
                <a:spcPts val="0"/>
              </a:spcBef>
              <a:spcAft>
                <a:spcPts val="0"/>
              </a:spcAft>
              <a:buClr>
                <a:schemeClr val="accent1"/>
              </a:buClr>
              <a:buSzPts val="4400"/>
              <a:buFont typeface="Arial"/>
              <a:buNone/>
            </a:pPr>
            <a:r>
              <a:rPr lang="en-US" u="sng" dirty="0">
                <a:solidFill>
                  <a:srgbClr val="FFFFFF"/>
                </a:solidFill>
              </a:rPr>
              <a:t>Practice: </a:t>
            </a:r>
            <a:br>
              <a:rPr lang="en-US" u="sng" dirty="0">
                <a:solidFill>
                  <a:srgbClr val="FFFFFF"/>
                </a:solidFill>
              </a:rPr>
            </a:br>
            <a:br>
              <a:rPr lang="en-US" u="sng" dirty="0">
                <a:solidFill>
                  <a:srgbClr val="FFFFFF"/>
                </a:solidFill>
              </a:rPr>
            </a:br>
            <a:r>
              <a:rPr lang="en-US" dirty="0">
                <a:solidFill>
                  <a:srgbClr val="FFFFFF"/>
                </a:solidFill>
              </a:rPr>
              <a:t>Evaluation of project ideas "Social Initiatives"</a:t>
            </a:r>
          </a:p>
        </p:txBody>
      </p:sp>
      <p:cxnSp>
        <p:nvCxnSpPr>
          <p:cNvPr id="89" name="Straight Connector 8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09" name="Google Shape;209;p19"/>
          <p:cNvSpPr txBox="1">
            <a:spLocks noGrp="1"/>
          </p:cNvSpPr>
          <p:nvPr>
            <p:ph idx="1"/>
          </p:nvPr>
        </p:nvSpPr>
        <p:spPr>
          <a:xfrm>
            <a:off x="5155379" y="1065862"/>
            <a:ext cx="6320340" cy="4726276"/>
          </a:xfrm>
          <a:prstGeom prst="rect">
            <a:avLst/>
          </a:prstGeom>
        </p:spPr>
        <p:txBody>
          <a:bodyPr spcFirstLastPara="1" lIns="91425" tIns="45700" rIns="91425" bIns="45700" anchor="ctr" anchorCtr="0">
            <a:normAutofit/>
          </a:bodyPr>
          <a:lstStyle/>
          <a:p>
            <a:pPr marL="502920" lvl="0" indent="-457200" rtl="0">
              <a:lnSpc>
                <a:spcPct val="100000"/>
              </a:lnSpc>
              <a:spcBef>
                <a:spcPts val="1200"/>
              </a:spcBef>
              <a:spcAft>
                <a:spcPts val="0"/>
              </a:spcAft>
              <a:buSzPct val="100000"/>
            </a:pPr>
            <a:r>
              <a:rPr lang="en-US" sz="3200" dirty="0">
                <a:solidFill>
                  <a:srgbClr val="FFFFFF"/>
                </a:solidFill>
              </a:rPr>
              <a:t>Use critical thinking skills to </a:t>
            </a:r>
            <a:r>
              <a:rPr lang="en-US" sz="3200" b="1" dirty="0">
                <a:solidFill>
                  <a:schemeClr val="accent6">
                    <a:lumMod val="60000"/>
                    <a:lumOff val="40000"/>
                  </a:schemeClr>
                </a:solidFill>
              </a:rPr>
              <a:t>challenge</a:t>
            </a:r>
            <a:r>
              <a:rPr lang="en-US" sz="3200" dirty="0">
                <a:solidFill>
                  <a:schemeClr val="accent6">
                    <a:lumMod val="60000"/>
                    <a:lumOff val="40000"/>
                  </a:schemeClr>
                </a:solidFill>
              </a:rPr>
              <a:t> other groups' </a:t>
            </a:r>
            <a:r>
              <a:rPr lang="en-US" sz="3200" b="1" dirty="0">
                <a:solidFill>
                  <a:schemeClr val="accent6">
                    <a:lumMod val="60000"/>
                    <a:lumOff val="40000"/>
                  </a:schemeClr>
                </a:solidFill>
              </a:rPr>
              <a:t>social initiatives ideas </a:t>
            </a:r>
            <a:r>
              <a:rPr lang="en-US" sz="3200" dirty="0">
                <a:solidFill>
                  <a:srgbClr val="FFFFFF"/>
                </a:solidFill>
              </a:rPr>
              <a:t>(from activity 1 of Creative Thinking Skills)</a:t>
            </a:r>
          </a:p>
          <a:p>
            <a:pPr marL="502920" lvl="0" indent="-457200" rtl="0">
              <a:lnSpc>
                <a:spcPct val="100000"/>
              </a:lnSpc>
              <a:spcBef>
                <a:spcPts val="1200"/>
              </a:spcBef>
              <a:spcAft>
                <a:spcPts val="0"/>
              </a:spcAft>
              <a:buSzPct val="100000"/>
            </a:pPr>
            <a:r>
              <a:rPr lang="en-US" sz="3200" b="1" dirty="0">
                <a:solidFill>
                  <a:schemeClr val="accent6">
                    <a:lumMod val="60000"/>
                    <a:lumOff val="40000"/>
                  </a:schemeClr>
                </a:solidFill>
              </a:rPr>
              <a:t>Point out weaknesses and difficulties </a:t>
            </a:r>
            <a:r>
              <a:rPr lang="en-US" sz="3200" dirty="0">
                <a:solidFill>
                  <a:srgbClr val="FFFFFF"/>
                </a:solidFill>
              </a:rPr>
              <a:t>in implementing ideas in life</a:t>
            </a:r>
          </a:p>
        </p:txBody>
      </p:sp>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026" name="Picture 2">
            <a:extLst>
              <a:ext uri="{FF2B5EF4-FFF2-40B4-BE49-F238E27FC236}">
                <a16:creationId xmlns:a16="http://schemas.microsoft.com/office/drawing/2014/main" id="{D72A9A41-34D3-405B-887C-62A6C4E828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0700" y="1198551"/>
            <a:ext cx="9750599" cy="4460898"/>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94"/>
        <p:cNvGrpSpPr/>
        <p:nvPr/>
      </p:nvGrpSpPr>
      <p:grpSpPr>
        <a:xfrm>
          <a:off x="0" y="0"/>
          <a:ext cx="0" cy="0"/>
          <a:chOff x="0" y="0"/>
          <a:chExt cx="0" cy="0"/>
        </a:xfrm>
      </p:grpSpPr>
      <p:pic>
        <p:nvPicPr>
          <p:cNvPr id="97" name="Google Shape;97;p2"/>
          <p:cNvPicPr preferRelativeResize="0"/>
          <p:nvPr/>
        </p:nvPicPr>
        <p:blipFill rotWithShape="1">
          <a:blip r:embed="rId3"/>
          <a:srcRect t="15709" r="-1" b="-1"/>
          <a:stretch/>
        </p:blipFill>
        <p:spPr>
          <a:xfrm>
            <a:off x="20" y="10"/>
            <a:ext cx="12188932" cy="6857990"/>
          </a:xfrm>
          <a:prstGeom prst="rect">
            <a:avLst/>
          </a:prstGeom>
          <a:noFill/>
        </p:spPr>
      </p:pic>
      <p:sp>
        <p:nvSpPr>
          <p:cNvPr id="113" name="Freeform: Shape 10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Google Shape;96;p2"/>
          <p:cNvSpPr txBox="1">
            <a:spLocks noGrp="1"/>
          </p:cNvSpPr>
          <p:nvPr>
            <p:ph idx="1"/>
          </p:nvPr>
        </p:nvSpPr>
        <p:spPr>
          <a:xfrm>
            <a:off x="888002" y="4095398"/>
            <a:ext cx="9565028" cy="772187"/>
          </a:xfrm>
          <a:prstGeom prst="rect">
            <a:avLst/>
          </a:prstGeom>
        </p:spPr>
        <p:txBody>
          <a:bodyPr spcFirstLastPara="1" lIns="91425" tIns="45700" rIns="91425" bIns="45700" anchorCtr="0">
            <a:normAutofit/>
          </a:bodyPr>
          <a:lstStyle/>
          <a:p>
            <a:pPr marL="45720" lvl="0" indent="0" rtl="0">
              <a:spcBef>
                <a:spcPts val="1400"/>
              </a:spcBef>
              <a:spcAft>
                <a:spcPts val="0"/>
              </a:spcAft>
              <a:buSzPts val="1920"/>
              <a:buNone/>
            </a:pPr>
            <a:r>
              <a:rPr lang="en-US" sz="2000" i="1" dirty="0">
                <a:latin typeface="+mj-lt"/>
              </a:rPr>
              <a:t>Critical Thinking Skills</a:t>
            </a:r>
          </a:p>
        </p:txBody>
      </p:sp>
      <p:sp>
        <p:nvSpPr>
          <p:cNvPr id="16" name="TextBox 15">
            <a:extLst>
              <a:ext uri="{FF2B5EF4-FFF2-40B4-BE49-F238E27FC236}">
                <a16:creationId xmlns:a16="http://schemas.microsoft.com/office/drawing/2014/main" id="{CA316BA3-602B-47B6-A616-BDACB979FE60}"/>
              </a:ext>
            </a:extLst>
          </p:cNvPr>
          <p:cNvSpPr txBox="1"/>
          <p:nvPr/>
        </p:nvSpPr>
        <p:spPr>
          <a:xfrm>
            <a:off x="1091202" y="4684705"/>
            <a:ext cx="8642078" cy="1384995"/>
          </a:xfrm>
          <a:prstGeom prst="rect">
            <a:avLst/>
          </a:prstGeom>
          <a:noFill/>
        </p:spPr>
        <p:txBody>
          <a:bodyPr wrap="square">
            <a:spAutoFit/>
          </a:bodyPr>
          <a:lstStyle/>
          <a:p>
            <a:r>
              <a:rPr lang="en-US" sz="3200" b="0" i="1" dirty="0">
                <a:effectLst/>
                <a:latin typeface="+mj-lt"/>
              </a:rPr>
              <a:t>“The essence of the independent mind lies not in what it thinks, but in how it thinks.”</a:t>
            </a:r>
          </a:p>
          <a:p>
            <a:pPr algn="r"/>
            <a:r>
              <a:rPr lang="en-US" sz="2000" b="0" i="1" dirty="0">
                <a:effectLst/>
                <a:latin typeface="+mj-lt"/>
              </a:rPr>
              <a:t>Christopher Hitchens, author and journalist</a:t>
            </a:r>
            <a:endParaRPr lang="en-US" sz="2000" i="1" dirty="0">
              <a:latin typeface="+mj-lt"/>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5760563" y="629705"/>
            <a:ext cx="5314536"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accent1"/>
              </a:buClr>
              <a:buSzPts val="4400"/>
              <a:buFont typeface="Arial"/>
              <a:buNone/>
            </a:pPr>
            <a:r>
              <a:rPr lang="en-US" b="1" cap="none" dirty="0"/>
              <a:t>LEARNING OBJECTIVES</a:t>
            </a:r>
            <a:endParaRPr lang="en-US" dirty="0"/>
          </a:p>
        </p:txBody>
      </p:sp>
      <p:sp>
        <p:nvSpPr>
          <p:cNvPr id="114" name="Freeform: Shape 10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Shape 1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6" name="Graphic 106" descr="Head with Gears">
            <a:extLst>
              <a:ext uri="{FF2B5EF4-FFF2-40B4-BE49-F238E27FC236}">
                <a16:creationId xmlns:a16="http://schemas.microsoft.com/office/drawing/2014/main" id="{BD30BE53-BCD3-4EFA-96A3-AD1EE52AD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103" name="Google Shape;103;p3"/>
          <p:cNvSpPr txBox="1">
            <a:spLocks noGrp="1"/>
          </p:cNvSpPr>
          <p:nvPr>
            <p:ph idx="1"/>
          </p:nvPr>
        </p:nvSpPr>
        <p:spPr>
          <a:xfrm>
            <a:off x="5760563" y="1840375"/>
            <a:ext cx="5895144" cy="4699320"/>
          </a:xfrm>
          <a:prstGeom prst="rect">
            <a:avLst/>
          </a:prstGeom>
        </p:spPr>
        <p:txBody>
          <a:bodyPr spcFirstLastPara="1" lIns="91425" tIns="45700" rIns="91425" bIns="45700" anchor="t" anchorCtr="0">
            <a:normAutofit/>
          </a:bodyPr>
          <a:lstStyle/>
          <a:p>
            <a:pPr marL="0" lvl="0" indent="0" rtl="0">
              <a:spcBef>
                <a:spcPts val="0"/>
              </a:spcBef>
              <a:spcAft>
                <a:spcPts val="0"/>
              </a:spcAft>
              <a:buSzPts val="1760"/>
              <a:buNone/>
            </a:pPr>
            <a:r>
              <a:rPr lang="en-US" sz="2400" dirty="0">
                <a:latin typeface="+mj-lt"/>
              </a:rPr>
              <a:t>By the end of this section, you will be able to:</a:t>
            </a:r>
          </a:p>
          <a:p>
            <a:pPr marL="228600" lvl="0" indent="-182880" rtl="0">
              <a:spcBef>
                <a:spcPts val="1400"/>
              </a:spcBef>
              <a:spcAft>
                <a:spcPts val="0"/>
              </a:spcAft>
              <a:buSzPts val="1760"/>
              <a:buChar char="•"/>
            </a:pPr>
            <a:r>
              <a:rPr lang="en-US" sz="2400" dirty="0">
                <a:latin typeface="+mj-lt"/>
              </a:rPr>
              <a:t>Define critical thinking</a:t>
            </a:r>
          </a:p>
          <a:p>
            <a:pPr marL="228600" lvl="0" indent="-182880" rtl="0">
              <a:spcBef>
                <a:spcPts val="1400"/>
              </a:spcBef>
              <a:spcAft>
                <a:spcPts val="0"/>
              </a:spcAft>
              <a:buSzPts val="1760"/>
              <a:buChar char="•"/>
            </a:pPr>
            <a:r>
              <a:rPr lang="en-US" sz="2400" dirty="0">
                <a:latin typeface="+mj-lt"/>
              </a:rPr>
              <a:t>Describe the role that logic plays in critical thinking</a:t>
            </a:r>
          </a:p>
          <a:p>
            <a:pPr marL="228600" lvl="0" indent="-182880" rtl="0">
              <a:spcBef>
                <a:spcPts val="1400"/>
              </a:spcBef>
              <a:spcAft>
                <a:spcPts val="0"/>
              </a:spcAft>
              <a:buSzPts val="1760"/>
              <a:buChar char="•"/>
            </a:pPr>
            <a:r>
              <a:rPr lang="en-US" sz="2400" dirty="0">
                <a:latin typeface="+mj-lt"/>
              </a:rPr>
              <a:t>Describe how critical thinking skills can be used to problem-solve</a:t>
            </a:r>
          </a:p>
          <a:p>
            <a:pPr marL="228600" lvl="0" indent="-182880" rtl="0">
              <a:spcBef>
                <a:spcPts val="1400"/>
              </a:spcBef>
              <a:spcAft>
                <a:spcPts val="0"/>
              </a:spcAft>
              <a:buSzPts val="1760"/>
              <a:buChar char="•"/>
            </a:pPr>
            <a:r>
              <a:rPr lang="en-US" sz="2400" dirty="0">
                <a:latin typeface="+mj-lt"/>
              </a:rPr>
              <a:t>Describe how critical thinking skills can be used to evaluate information</a:t>
            </a:r>
          </a:p>
          <a:p>
            <a:pPr marL="228600" lvl="0" indent="-182880" rtl="0">
              <a:spcBef>
                <a:spcPts val="1400"/>
              </a:spcBef>
              <a:spcAft>
                <a:spcPts val="0"/>
              </a:spcAft>
              <a:buSzPts val="1760"/>
              <a:buChar char="•"/>
            </a:pPr>
            <a:r>
              <a:rPr lang="en-US" sz="2400" dirty="0">
                <a:latin typeface="+mj-lt"/>
              </a:rPr>
              <a:t>Identify strategies for developing yourself as a critical thinker.</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fade">
                                      <p:cBhvr>
                                        <p:cTn id="7" dur="1000"/>
                                        <p:tgtEl>
                                          <p:spTgt spid="103">
                                            <p:txEl>
                                              <p:pRg st="0" end="0"/>
                                            </p:txEl>
                                          </p:spTgt>
                                        </p:tgtEl>
                                      </p:cBhvr>
                                    </p:animEffect>
                                    <p:anim calcmode="lin" valueType="num">
                                      <p:cBhvr>
                                        <p:cTn id="8" dur="10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3">
                                            <p:txEl>
                                              <p:pRg st="1" end="1"/>
                                            </p:txEl>
                                          </p:spTgt>
                                        </p:tgtEl>
                                        <p:attrNameLst>
                                          <p:attrName>style.visibility</p:attrName>
                                        </p:attrNameLst>
                                      </p:cBhvr>
                                      <p:to>
                                        <p:strVal val="visible"/>
                                      </p:to>
                                    </p:set>
                                    <p:animEffect transition="in" filter="fade">
                                      <p:cBhvr>
                                        <p:cTn id="14" dur="1000"/>
                                        <p:tgtEl>
                                          <p:spTgt spid="103">
                                            <p:txEl>
                                              <p:pRg st="1" end="1"/>
                                            </p:txEl>
                                          </p:spTgt>
                                        </p:tgtEl>
                                      </p:cBhvr>
                                    </p:animEffect>
                                    <p:anim calcmode="lin" valueType="num">
                                      <p:cBhvr>
                                        <p:cTn id="15" dur="1000" fill="hold"/>
                                        <p:tgtEl>
                                          <p:spTgt spid="1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3">
                                            <p:txEl>
                                              <p:pRg st="2" end="2"/>
                                            </p:txEl>
                                          </p:spTgt>
                                        </p:tgtEl>
                                        <p:attrNameLst>
                                          <p:attrName>style.visibility</p:attrName>
                                        </p:attrNameLst>
                                      </p:cBhvr>
                                      <p:to>
                                        <p:strVal val="visible"/>
                                      </p:to>
                                    </p:set>
                                    <p:animEffect transition="in" filter="fade">
                                      <p:cBhvr>
                                        <p:cTn id="21" dur="1000"/>
                                        <p:tgtEl>
                                          <p:spTgt spid="103">
                                            <p:txEl>
                                              <p:pRg st="2" end="2"/>
                                            </p:txEl>
                                          </p:spTgt>
                                        </p:tgtEl>
                                      </p:cBhvr>
                                    </p:animEffect>
                                    <p:anim calcmode="lin" valueType="num">
                                      <p:cBhvr>
                                        <p:cTn id="22" dur="1000" fill="hold"/>
                                        <p:tgtEl>
                                          <p:spTgt spid="1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3">
                                            <p:txEl>
                                              <p:pRg st="3" end="3"/>
                                            </p:txEl>
                                          </p:spTgt>
                                        </p:tgtEl>
                                        <p:attrNameLst>
                                          <p:attrName>style.visibility</p:attrName>
                                        </p:attrNameLst>
                                      </p:cBhvr>
                                      <p:to>
                                        <p:strVal val="visible"/>
                                      </p:to>
                                    </p:set>
                                    <p:animEffect transition="in" filter="fade">
                                      <p:cBhvr>
                                        <p:cTn id="28" dur="1000"/>
                                        <p:tgtEl>
                                          <p:spTgt spid="103">
                                            <p:txEl>
                                              <p:pRg st="3" end="3"/>
                                            </p:txEl>
                                          </p:spTgt>
                                        </p:tgtEl>
                                      </p:cBhvr>
                                    </p:animEffect>
                                    <p:anim calcmode="lin" valueType="num">
                                      <p:cBhvr>
                                        <p:cTn id="29" dur="1000" fill="hold"/>
                                        <p:tgtEl>
                                          <p:spTgt spid="1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3">
                                            <p:txEl>
                                              <p:pRg st="4" end="4"/>
                                            </p:txEl>
                                          </p:spTgt>
                                        </p:tgtEl>
                                        <p:attrNameLst>
                                          <p:attrName>style.visibility</p:attrName>
                                        </p:attrNameLst>
                                      </p:cBhvr>
                                      <p:to>
                                        <p:strVal val="visible"/>
                                      </p:to>
                                    </p:set>
                                    <p:animEffect transition="in" filter="fade">
                                      <p:cBhvr>
                                        <p:cTn id="35" dur="1000"/>
                                        <p:tgtEl>
                                          <p:spTgt spid="103">
                                            <p:txEl>
                                              <p:pRg st="4" end="4"/>
                                            </p:txEl>
                                          </p:spTgt>
                                        </p:tgtEl>
                                      </p:cBhvr>
                                    </p:animEffect>
                                    <p:anim calcmode="lin" valueType="num">
                                      <p:cBhvr>
                                        <p:cTn id="36" dur="1000" fill="hold"/>
                                        <p:tgtEl>
                                          <p:spTgt spid="10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3">
                                            <p:txEl>
                                              <p:pRg st="5" end="5"/>
                                            </p:txEl>
                                          </p:spTgt>
                                        </p:tgtEl>
                                        <p:attrNameLst>
                                          <p:attrName>style.visibility</p:attrName>
                                        </p:attrNameLst>
                                      </p:cBhvr>
                                      <p:to>
                                        <p:strVal val="visible"/>
                                      </p:to>
                                    </p:set>
                                    <p:animEffect transition="in" filter="fade">
                                      <p:cBhvr>
                                        <p:cTn id="42" dur="1000"/>
                                        <p:tgtEl>
                                          <p:spTgt spid="103">
                                            <p:txEl>
                                              <p:pRg st="5" end="5"/>
                                            </p:txEl>
                                          </p:spTgt>
                                        </p:tgtEl>
                                      </p:cBhvr>
                                    </p:animEffect>
                                    <p:anim calcmode="lin" valueType="num">
                                      <p:cBhvr>
                                        <p:cTn id="43" dur="1000" fill="hold"/>
                                        <p:tgtEl>
                                          <p:spTgt spid="10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0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sp>
        <p:nvSpPr>
          <p:cNvPr id="1028" name="Flowchart: Document 13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4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p4"/>
          <p:cNvSpPr txBox="1">
            <a:spLocks noGrp="1"/>
          </p:cNvSpPr>
          <p:nvPr>
            <p:ph type="title"/>
          </p:nvPr>
        </p:nvSpPr>
        <p:spPr>
          <a:xfrm>
            <a:off x="838200" y="313750"/>
            <a:ext cx="2840182" cy="2371148"/>
          </a:xfrm>
          <a:prstGeom prst="rect">
            <a:avLst/>
          </a:prstGeom>
        </p:spPr>
        <p:txBody>
          <a:bodyPr spcFirstLastPara="1" vert="horz" lIns="91440" tIns="45720" rIns="91440" bIns="45720" rtlCol="0" anchor="ctr" anchorCtr="0">
            <a:normAutofit/>
          </a:bodyPr>
          <a:lstStyle/>
          <a:p>
            <a:pPr marL="0" lvl="0" indent="0" algn="ctr">
              <a:spcAft>
                <a:spcPts val="0"/>
              </a:spcAft>
              <a:buClr>
                <a:schemeClr val="accent1"/>
              </a:buClr>
              <a:buSzPts val="4400"/>
            </a:pPr>
            <a:r>
              <a:rPr lang="en-US" b="1" kern="1200" dirty="0">
                <a:solidFill>
                  <a:srgbClr val="FFFFFF"/>
                </a:solidFill>
                <a:ea typeface="+mj-ea"/>
                <a:cs typeface="+mj-cs"/>
              </a:rPr>
              <a:t>What Is Critical Thinking?</a:t>
            </a:r>
            <a:endParaRPr lang="en-US" kern="1200" dirty="0">
              <a:solidFill>
                <a:srgbClr val="FFFFFF"/>
              </a:solidFill>
              <a:ea typeface="+mj-ea"/>
              <a:cs typeface="+mj-cs"/>
            </a:endParaRPr>
          </a:p>
        </p:txBody>
      </p:sp>
      <p:sp>
        <p:nvSpPr>
          <p:cNvPr id="16" name="Google Shape;109;p4">
            <a:extLst>
              <a:ext uri="{FF2B5EF4-FFF2-40B4-BE49-F238E27FC236}">
                <a16:creationId xmlns:a16="http://schemas.microsoft.com/office/drawing/2014/main" id="{EF4C4979-28D5-46C8-84A0-57691B37C3C1}"/>
              </a:ext>
            </a:extLst>
          </p:cNvPr>
          <p:cNvSpPr txBox="1">
            <a:spLocks noGrp="1"/>
          </p:cNvSpPr>
          <p:nvPr>
            <p:ph sz="half" idx="1"/>
          </p:nvPr>
        </p:nvSpPr>
        <p:spPr>
          <a:xfrm>
            <a:off x="4201622" y="594836"/>
            <a:ext cx="7235580" cy="566832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502920" indent="-457200">
              <a:spcBef>
                <a:spcPts val="1400"/>
              </a:spcBef>
              <a:buSzPct val="100000"/>
            </a:pPr>
            <a:r>
              <a:rPr lang="en-US" sz="3200" b="1" dirty="0">
                <a:latin typeface="+mj-lt"/>
              </a:rPr>
              <a:t>Critical thinking is clear, reasonable, reflective thinking focused on deciding what to believe or do.</a:t>
            </a:r>
          </a:p>
          <a:p>
            <a:pPr marL="502920" indent="-457200">
              <a:spcBef>
                <a:spcPts val="1400"/>
              </a:spcBef>
              <a:buSzPct val="100000"/>
            </a:pPr>
            <a:r>
              <a:rPr lang="en-US" sz="3200" dirty="0">
                <a:latin typeface="+mj-lt"/>
              </a:rPr>
              <a:t>It involves being </a:t>
            </a:r>
            <a:r>
              <a:rPr lang="en-US" sz="3200" b="1" dirty="0">
                <a:latin typeface="+mj-lt"/>
              </a:rPr>
              <a:t>skeptical and challenging assumptions</a:t>
            </a:r>
            <a:r>
              <a:rPr lang="en-US" sz="3200" dirty="0">
                <a:latin typeface="+mj-lt"/>
              </a:rPr>
              <a:t>, rather than simply memorizing facts or blindly accepting what you hear or read.</a:t>
            </a:r>
          </a:p>
          <a:p>
            <a:pPr marL="502920" indent="-457200">
              <a:spcBef>
                <a:spcPts val="1400"/>
              </a:spcBef>
              <a:buSzPct val="100000"/>
            </a:pPr>
            <a:r>
              <a:rPr lang="en-US" sz="3200" b="1" dirty="0">
                <a:latin typeface="+mj-lt"/>
              </a:rPr>
              <a:t>Asking probing questions like:</a:t>
            </a:r>
            <a:endParaRPr lang="en-US" sz="3200" dirty="0">
              <a:latin typeface="+mj-lt"/>
            </a:endParaRPr>
          </a:p>
          <a:p>
            <a:pPr marL="960120" lvl="2" indent="0">
              <a:spcBef>
                <a:spcPts val="1400"/>
              </a:spcBef>
              <a:buSzPct val="100000"/>
              <a:buNone/>
            </a:pPr>
            <a:r>
              <a:rPr lang="en-US" sz="2800" i="1" dirty="0">
                <a:latin typeface="+mj-lt"/>
              </a:rPr>
              <a:t>“How do we know?” </a:t>
            </a:r>
            <a:endParaRPr lang="en-US" sz="2800" dirty="0">
              <a:latin typeface="+mj-lt"/>
            </a:endParaRPr>
          </a:p>
          <a:p>
            <a:pPr marL="960120" lvl="2" indent="0">
              <a:spcBef>
                <a:spcPts val="1400"/>
              </a:spcBef>
              <a:buSzPct val="100000"/>
              <a:buNone/>
            </a:pPr>
            <a:r>
              <a:rPr lang="en-US" sz="2800" i="1" dirty="0">
                <a:latin typeface="+mj-lt"/>
              </a:rPr>
              <a:t>“Is this true in every case or just in this instance?”</a:t>
            </a:r>
            <a:endParaRPr lang="en-US" sz="2800" dirty="0">
              <a:latin typeface="+mj-lt"/>
            </a:endParaRPr>
          </a:p>
        </p:txBody>
      </p:sp>
      <p:pic>
        <p:nvPicPr>
          <p:cNvPr id="6" name="Picture 2" descr="Critical Thinking:  The essence of a decisive mind and how it works!">
            <a:extLst>
              <a:ext uri="{FF2B5EF4-FFF2-40B4-BE49-F238E27FC236}">
                <a16:creationId xmlns:a16="http://schemas.microsoft.com/office/drawing/2014/main" id="{8F40AB1F-4CFC-F87F-DAC4-0E01A31DF0E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147" r="12980"/>
          <a:stretch/>
        </p:blipFill>
        <p:spPr bwMode="auto">
          <a:xfrm>
            <a:off x="944880" y="4524682"/>
            <a:ext cx="2123440" cy="192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83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xEl>
                                              <p:pRg st="3" end="3"/>
                                            </p:txEl>
                                          </p:spTgt>
                                        </p:tgtEl>
                                        <p:attrNameLst>
                                          <p:attrName>style.visibility</p:attrName>
                                        </p:attrNameLst>
                                      </p:cBhvr>
                                      <p:to>
                                        <p:strVal val="visible"/>
                                      </p:to>
                                    </p:set>
                                    <p:animEffect transition="in" filter="fade">
                                      <p:cBhvr>
                                        <p:cTn id="26" dur="1000"/>
                                        <p:tgtEl>
                                          <p:spTgt spid="16">
                                            <p:txEl>
                                              <p:pRg st="3" end="3"/>
                                            </p:txEl>
                                          </p:spTgt>
                                        </p:tgtEl>
                                      </p:cBhvr>
                                    </p:animEffect>
                                    <p:anim calcmode="lin" valueType="num">
                                      <p:cBhvr>
                                        <p:cTn id="27"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Effect transition="in" filter="fade">
                                      <p:cBhvr>
                                        <p:cTn id="31" dur="1000"/>
                                        <p:tgtEl>
                                          <p:spTgt spid="16">
                                            <p:txEl>
                                              <p:pRg st="4" end="4"/>
                                            </p:txEl>
                                          </p:spTgt>
                                        </p:tgtEl>
                                      </p:cBhvr>
                                    </p:animEffect>
                                    <p:anim calcmode="lin" valueType="num">
                                      <p:cBhvr>
                                        <p:cTn id="32"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4F2F8B3-30A2-49AF-9772-501EF0E24476}"/>
              </a:ext>
            </a:extLst>
          </p:cNvPr>
          <p:cNvGraphicFramePr>
            <a:graphicFrameLocks noGrp="1"/>
          </p:cNvGraphicFramePr>
          <p:nvPr>
            <p:extLst>
              <p:ext uri="{D42A27DB-BD31-4B8C-83A1-F6EECF244321}">
                <p14:modId xmlns:p14="http://schemas.microsoft.com/office/powerpoint/2010/main" val="4294861606"/>
              </p:ext>
            </p:extLst>
          </p:nvPr>
        </p:nvGraphicFramePr>
        <p:xfrm>
          <a:off x="1275080" y="1442806"/>
          <a:ext cx="9896119" cy="4157413"/>
        </p:xfrm>
        <a:graphic>
          <a:graphicData uri="http://schemas.openxmlformats.org/drawingml/2006/table">
            <a:tbl>
              <a:tblPr>
                <a:tableStyleId>{2D5ABB26-0587-4C30-8999-92F81FD0307C}</a:tableStyleId>
              </a:tblPr>
              <a:tblGrid>
                <a:gridCol w="4014431">
                  <a:extLst>
                    <a:ext uri="{9D8B030D-6E8A-4147-A177-3AD203B41FA5}">
                      <a16:colId xmlns:a16="http://schemas.microsoft.com/office/drawing/2014/main" val="3172548272"/>
                    </a:ext>
                  </a:extLst>
                </a:gridCol>
                <a:gridCol w="5881688">
                  <a:extLst>
                    <a:ext uri="{9D8B030D-6E8A-4147-A177-3AD203B41FA5}">
                      <a16:colId xmlns:a16="http://schemas.microsoft.com/office/drawing/2014/main" val="3152061616"/>
                    </a:ext>
                  </a:extLst>
                </a:gridCol>
              </a:tblGrid>
              <a:tr h="1060857">
                <a:tc>
                  <a:txBody>
                    <a:bodyPr/>
                    <a:lstStyle/>
                    <a:p>
                      <a:pPr algn="r" fontAlgn="ctr"/>
                      <a:r>
                        <a:rPr lang="en-US" sz="3200" b="1" u="sng" dirty="0">
                          <a:solidFill>
                            <a:srgbClr val="0070C0"/>
                          </a:solidFill>
                          <a:effectLst/>
                        </a:rPr>
                        <a:t>Critical Thinking IS</a:t>
                      </a:r>
                      <a:endParaRPr lang="en-US" sz="3200" b="1" u="sng" dirty="0">
                        <a:solidFill>
                          <a:srgbClr val="0070C0"/>
                        </a:solidFill>
                        <a:effectLst/>
                        <a:latin typeface="proxima-nova"/>
                      </a:endParaRPr>
                    </a:p>
                  </a:txBody>
                  <a:tcPr marT="68580" marB="68580" anchor="ctr"/>
                </a:tc>
                <a:tc>
                  <a:txBody>
                    <a:bodyPr/>
                    <a:lstStyle/>
                    <a:p>
                      <a:pPr lvl="3" algn="l" fontAlgn="ctr"/>
                      <a:r>
                        <a:rPr lang="en-US" sz="3200" b="1" u="sng" dirty="0">
                          <a:solidFill>
                            <a:srgbClr val="C00000"/>
                          </a:solidFill>
                          <a:effectLst/>
                        </a:rPr>
                        <a:t>Critical Thinking is NOT</a:t>
                      </a:r>
                      <a:endParaRPr lang="en-US" sz="3200" b="1" u="sng" dirty="0">
                        <a:solidFill>
                          <a:srgbClr val="C00000"/>
                        </a:solidFill>
                        <a:effectLst/>
                        <a:latin typeface="proxima-nova"/>
                      </a:endParaRPr>
                    </a:p>
                  </a:txBody>
                  <a:tcPr marT="68580" marB="68580" anchor="ctr"/>
                </a:tc>
                <a:extLst>
                  <a:ext uri="{0D108BD9-81ED-4DB2-BD59-A6C34878D82A}">
                    <a16:rowId xmlns:a16="http://schemas.microsoft.com/office/drawing/2014/main" val="537378839"/>
                  </a:ext>
                </a:extLst>
              </a:tr>
              <a:tr h="774139">
                <a:tc>
                  <a:txBody>
                    <a:bodyPr/>
                    <a:lstStyle/>
                    <a:p>
                      <a:pPr algn="r" fontAlgn="ctr"/>
                      <a:r>
                        <a:rPr lang="en-US" sz="2800" b="1" dirty="0">
                          <a:solidFill>
                            <a:srgbClr val="0070C0"/>
                          </a:solidFill>
                          <a:effectLst/>
                        </a:rPr>
                        <a:t>Skepticism</a:t>
                      </a:r>
                      <a:endParaRPr lang="en-US" sz="2800" b="1" dirty="0">
                        <a:solidFill>
                          <a:srgbClr val="0070C0"/>
                        </a:solidFill>
                        <a:effectLst/>
                        <a:latin typeface="proxima-nova"/>
                      </a:endParaRPr>
                    </a:p>
                  </a:txBody>
                  <a:tcPr marT="68580" marB="68580" anchor="ctr"/>
                </a:tc>
                <a:tc>
                  <a:txBody>
                    <a:bodyPr/>
                    <a:lstStyle/>
                    <a:p>
                      <a:pPr lvl="3" algn="l" fontAlgn="ctr"/>
                      <a:r>
                        <a:rPr lang="en-US" sz="2800" dirty="0">
                          <a:solidFill>
                            <a:srgbClr val="C00000"/>
                          </a:solidFill>
                          <a:effectLst/>
                        </a:rPr>
                        <a:t>Memorizing</a:t>
                      </a:r>
                      <a:endParaRPr lang="en-US" sz="2800" dirty="0">
                        <a:solidFill>
                          <a:srgbClr val="C00000"/>
                        </a:solidFill>
                        <a:effectLst/>
                        <a:latin typeface="proxima-nova"/>
                      </a:endParaRPr>
                    </a:p>
                  </a:txBody>
                  <a:tcPr marT="68580" marB="68580" anchor="ctr"/>
                </a:tc>
                <a:extLst>
                  <a:ext uri="{0D108BD9-81ED-4DB2-BD59-A6C34878D82A}">
                    <a16:rowId xmlns:a16="http://schemas.microsoft.com/office/drawing/2014/main" val="459716601"/>
                  </a:ext>
                </a:extLst>
              </a:tr>
              <a:tr h="774139">
                <a:tc>
                  <a:txBody>
                    <a:bodyPr/>
                    <a:lstStyle/>
                    <a:p>
                      <a:pPr algn="r" fontAlgn="ctr"/>
                      <a:r>
                        <a:rPr lang="en-US" sz="2800" b="1" dirty="0">
                          <a:solidFill>
                            <a:srgbClr val="0070C0"/>
                          </a:solidFill>
                          <a:effectLst/>
                        </a:rPr>
                        <a:t>Examining assumptions</a:t>
                      </a:r>
                      <a:endParaRPr lang="en-US" sz="2800" b="1" dirty="0">
                        <a:solidFill>
                          <a:srgbClr val="0070C0"/>
                        </a:solidFill>
                        <a:effectLst/>
                        <a:latin typeface="proxima-nova"/>
                      </a:endParaRPr>
                    </a:p>
                  </a:txBody>
                  <a:tcPr marT="68580" marB="68580" anchor="ctr"/>
                </a:tc>
                <a:tc>
                  <a:txBody>
                    <a:bodyPr/>
                    <a:lstStyle/>
                    <a:p>
                      <a:pPr lvl="3" algn="l" fontAlgn="ctr"/>
                      <a:r>
                        <a:rPr lang="en-US" sz="2800" dirty="0">
                          <a:solidFill>
                            <a:srgbClr val="C00000"/>
                          </a:solidFill>
                          <a:effectLst/>
                        </a:rPr>
                        <a:t>Group thinking</a:t>
                      </a:r>
                      <a:endParaRPr lang="en-US" sz="2800" dirty="0">
                        <a:solidFill>
                          <a:srgbClr val="C00000"/>
                        </a:solidFill>
                        <a:effectLst/>
                        <a:latin typeface="proxima-nova"/>
                      </a:endParaRPr>
                    </a:p>
                  </a:txBody>
                  <a:tcPr marT="68580" marB="68580" anchor="ctr"/>
                </a:tc>
                <a:extLst>
                  <a:ext uri="{0D108BD9-81ED-4DB2-BD59-A6C34878D82A}">
                    <a16:rowId xmlns:a16="http://schemas.microsoft.com/office/drawing/2014/main" val="1905772631"/>
                  </a:ext>
                </a:extLst>
              </a:tr>
              <a:tr h="774139">
                <a:tc>
                  <a:txBody>
                    <a:bodyPr/>
                    <a:lstStyle/>
                    <a:p>
                      <a:pPr algn="r" fontAlgn="ctr"/>
                      <a:r>
                        <a:rPr lang="en-US" sz="2800" b="1" dirty="0">
                          <a:solidFill>
                            <a:srgbClr val="0070C0"/>
                          </a:solidFill>
                          <a:effectLst/>
                        </a:rPr>
                        <a:t>Challenging reasoning</a:t>
                      </a:r>
                      <a:endParaRPr lang="en-US" sz="2800" b="1" dirty="0">
                        <a:solidFill>
                          <a:srgbClr val="0070C0"/>
                        </a:solidFill>
                        <a:effectLst/>
                        <a:latin typeface="proxima-nova"/>
                      </a:endParaRPr>
                    </a:p>
                  </a:txBody>
                  <a:tcPr marT="68580" marB="68580" anchor="ctr"/>
                </a:tc>
                <a:tc>
                  <a:txBody>
                    <a:bodyPr/>
                    <a:lstStyle/>
                    <a:p>
                      <a:pPr lvl="3" algn="l" fontAlgn="ctr"/>
                      <a:r>
                        <a:rPr lang="en-US" sz="2800" dirty="0">
                          <a:solidFill>
                            <a:srgbClr val="C00000"/>
                          </a:solidFill>
                          <a:effectLst/>
                        </a:rPr>
                        <a:t>Blind acceptance of authority</a:t>
                      </a:r>
                      <a:endParaRPr lang="en-US" sz="2800" dirty="0">
                        <a:solidFill>
                          <a:srgbClr val="C00000"/>
                        </a:solidFill>
                        <a:effectLst/>
                        <a:latin typeface="proxima-nova"/>
                      </a:endParaRPr>
                    </a:p>
                  </a:txBody>
                  <a:tcPr marT="68580" marB="68580" anchor="ctr"/>
                </a:tc>
                <a:extLst>
                  <a:ext uri="{0D108BD9-81ED-4DB2-BD59-A6C34878D82A}">
                    <a16:rowId xmlns:a16="http://schemas.microsoft.com/office/drawing/2014/main" val="668988542"/>
                  </a:ext>
                </a:extLst>
              </a:tr>
              <a:tr h="774139">
                <a:tc>
                  <a:txBody>
                    <a:bodyPr/>
                    <a:lstStyle/>
                    <a:p>
                      <a:pPr algn="r" fontAlgn="ctr"/>
                      <a:r>
                        <a:rPr lang="en-US" sz="2800" b="1" dirty="0">
                          <a:solidFill>
                            <a:srgbClr val="0070C0"/>
                          </a:solidFill>
                          <a:effectLst/>
                        </a:rPr>
                        <a:t>Uncovering biases</a:t>
                      </a:r>
                      <a:endParaRPr lang="en-US" sz="2800" b="1" i="0" dirty="0">
                        <a:solidFill>
                          <a:srgbClr val="0070C0"/>
                        </a:solidFill>
                        <a:effectLst/>
                        <a:latin typeface="proxima-nova"/>
                      </a:endParaRPr>
                    </a:p>
                  </a:txBody>
                  <a:tcPr marT="68580" marB="68580" anchor="ctr"/>
                </a:tc>
                <a:tc>
                  <a:txBody>
                    <a:bodyPr/>
                    <a:lstStyle/>
                    <a:p>
                      <a:pPr lvl="2" algn="ctr"/>
                      <a:endParaRPr lang="en-US" sz="2800" dirty="0"/>
                    </a:p>
                  </a:txBody>
                  <a:tcPr/>
                </a:tc>
                <a:extLst>
                  <a:ext uri="{0D108BD9-81ED-4DB2-BD59-A6C34878D82A}">
                    <a16:rowId xmlns:a16="http://schemas.microsoft.com/office/drawing/2014/main" val="2527640933"/>
                  </a:ext>
                </a:extLst>
              </a:tr>
            </a:tbl>
          </a:graphicData>
        </a:graphic>
      </p:graphicFrame>
      <p:pic>
        <p:nvPicPr>
          <p:cNvPr id="2" name="Picture 2" descr="Critical Thinking:  The essence of a decisive mind and how it works!">
            <a:extLst>
              <a:ext uri="{FF2B5EF4-FFF2-40B4-BE49-F238E27FC236}">
                <a16:creationId xmlns:a16="http://schemas.microsoft.com/office/drawing/2014/main" id="{15B0D967-0222-49BF-BE93-1FC293C88B9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147" r="12980"/>
          <a:stretch/>
        </p:blipFill>
        <p:spPr bwMode="auto">
          <a:xfrm>
            <a:off x="213360" y="4812800"/>
            <a:ext cx="2123440" cy="192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25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68C601-8220-48AD-A6B0-10D2643A7CCA}"/>
              </a:ext>
            </a:extLst>
          </p:cNvPr>
          <p:cNvSpPr txBox="1"/>
          <p:nvPr/>
        </p:nvSpPr>
        <p:spPr>
          <a:xfrm>
            <a:off x="1799479" y="828288"/>
            <a:ext cx="9138598" cy="5201424"/>
          </a:xfrm>
          <a:prstGeom prst="rect">
            <a:avLst/>
          </a:prstGeom>
          <a:noFill/>
        </p:spPr>
        <p:txBody>
          <a:bodyPr wrap="square">
            <a:spAutoFit/>
          </a:bodyPr>
          <a:lstStyle/>
          <a:p>
            <a:pPr algn="ctr" fontAlgn="base"/>
            <a:r>
              <a:rPr lang="en-US" sz="2800" b="1" i="0" cap="all" dirty="0">
                <a:solidFill>
                  <a:srgbClr val="1D1D1D"/>
                </a:solidFill>
                <a:effectLst/>
                <a:latin typeface="+mj-lt"/>
              </a:rPr>
              <a:t>ACTIVITY: SELF-ASSESS YOUR CRITICAL THINKING STRATEGIES</a:t>
            </a:r>
          </a:p>
          <a:p>
            <a:pPr algn="l" fontAlgn="base"/>
            <a:endParaRPr lang="en-US" sz="2800" b="1" i="0" dirty="0">
              <a:solidFill>
                <a:srgbClr val="373D3F"/>
              </a:solidFill>
              <a:effectLst/>
              <a:latin typeface="+mj-lt"/>
            </a:endParaRPr>
          </a:p>
          <a:p>
            <a:pPr algn="l" fontAlgn="base"/>
            <a:r>
              <a:rPr lang="en-US" sz="2400" b="1" i="0" dirty="0">
                <a:solidFill>
                  <a:srgbClr val="373D3F"/>
                </a:solidFill>
                <a:effectLst/>
                <a:latin typeface="+mj-lt"/>
              </a:rPr>
              <a:t>Objectives</a:t>
            </a:r>
          </a:p>
          <a:p>
            <a:pPr marL="800100" lvl="1" indent="-342900" fontAlgn="base">
              <a:buFont typeface="Arial" panose="020B0604020202020204" pitchFamily="34" charset="0"/>
              <a:buChar char="•"/>
            </a:pPr>
            <a:r>
              <a:rPr lang="en-US" sz="2400" b="0" i="0" dirty="0">
                <a:solidFill>
                  <a:srgbClr val="373D3F"/>
                </a:solidFill>
                <a:effectLst/>
                <a:latin typeface="+mj-lt"/>
              </a:rPr>
              <a:t>Assess your basic understanding of the skills involved in critical thinking.</a:t>
            </a:r>
          </a:p>
          <a:p>
            <a:pPr algn="l" fontAlgn="base"/>
            <a:endParaRPr lang="en-US" sz="1200" b="1" i="0" dirty="0">
              <a:solidFill>
                <a:srgbClr val="373D3F"/>
              </a:solidFill>
              <a:effectLst/>
              <a:latin typeface="+mj-lt"/>
            </a:endParaRPr>
          </a:p>
          <a:p>
            <a:pPr algn="l" fontAlgn="base"/>
            <a:r>
              <a:rPr lang="en-US" sz="2400" b="1" i="0" dirty="0">
                <a:solidFill>
                  <a:srgbClr val="373D3F"/>
                </a:solidFill>
                <a:effectLst/>
                <a:latin typeface="+mj-lt"/>
              </a:rPr>
              <a:t>Directions</a:t>
            </a:r>
          </a:p>
          <a:p>
            <a:pPr marL="800100" lvl="1" indent="-342900" fontAlgn="base">
              <a:buFont typeface="Arial" panose="020B0604020202020204" pitchFamily="34" charset="0"/>
              <a:buChar char="•"/>
            </a:pPr>
            <a:r>
              <a:rPr lang="en-US" sz="2400" b="0" i="0" dirty="0">
                <a:solidFill>
                  <a:srgbClr val="373D3F"/>
                </a:solidFill>
                <a:effectLst/>
                <a:latin typeface="+mj-lt"/>
              </a:rPr>
              <a:t>Visit the </a:t>
            </a:r>
            <a:r>
              <a:rPr lang="en-US" sz="2400" b="1" i="0" u="sng" dirty="0" err="1">
                <a:solidFill>
                  <a:srgbClr val="6053C6"/>
                </a:solidFill>
                <a:effectLst/>
                <a:latin typeface="+mj-lt"/>
                <a:hlinkClick r:id="rId3"/>
              </a:rPr>
              <a:t>Quia</a:t>
            </a:r>
            <a:r>
              <a:rPr lang="en-US" sz="2400" b="1" i="0" u="sng" dirty="0">
                <a:solidFill>
                  <a:srgbClr val="6053C6"/>
                </a:solidFill>
                <a:effectLst/>
                <a:latin typeface="+mj-lt"/>
                <a:hlinkClick r:id="rId3"/>
              </a:rPr>
              <a:t> Critical Thinking Quiz</a:t>
            </a:r>
            <a:r>
              <a:rPr lang="en-US" sz="2400" b="0" i="0" dirty="0">
                <a:solidFill>
                  <a:srgbClr val="373D3F"/>
                </a:solidFill>
                <a:effectLst/>
                <a:latin typeface="+mj-lt"/>
              </a:rPr>
              <a:t> page and click on Start Now (you don’t need to enter your name). Select the best answer for each question, and then click on Submit Answers. A score of 70 percent or better on this quiz is considering passing.</a:t>
            </a:r>
          </a:p>
          <a:p>
            <a:pPr marL="800100" lvl="1" indent="-342900" fontAlgn="base">
              <a:buFont typeface="Arial" panose="020B0604020202020204" pitchFamily="34" charset="0"/>
              <a:buChar char="•"/>
            </a:pPr>
            <a:r>
              <a:rPr lang="en-US" sz="2400" b="0" i="0" dirty="0">
                <a:solidFill>
                  <a:srgbClr val="373D3F"/>
                </a:solidFill>
                <a:effectLst/>
                <a:latin typeface="+mj-lt"/>
              </a:rPr>
              <a:t>Based on the content of the questions, do you feel you use good critical thinking strategies in college? In what ways might you improve as a critical thinker?</a:t>
            </a:r>
          </a:p>
        </p:txBody>
      </p:sp>
      <p:pic>
        <p:nvPicPr>
          <p:cNvPr id="5" name="Picture 2" descr="Critical Thinking:  The essence of a decisive mind and how it works!">
            <a:extLst>
              <a:ext uri="{FF2B5EF4-FFF2-40B4-BE49-F238E27FC236}">
                <a16:creationId xmlns:a16="http://schemas.microsoft.com/office/drawing/2014/main" id="{D15C4BA6-C0C5-23E1-1AC7-DFC025A5145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147" r="12980"/>
          <a:stretch/>
        </p:blipFill>
        <p:spPr bwMode="auto">
          <a:xfrm>
            <a:off x="213360" y="4812800"/>
            <a:ext cx="2123440" cy="192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2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ritical Thinking:  The essence of a decisive mind and how it works!">
            <a:extLst>
              <a:ext uri="{FF2B5EF4-FFF2-40B4-BE49-F238E27FC236}">
                <a16:creationId xmlns:a16="http://schemas.microsoft.com/office/drawing/2014/main" id="{BF22FAE5-11E7-4BD8-B877-32F20119E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7" r="12980"/>
          <a:stretch/>
        </p:blipFill>
        <p:spPr bwMode="auto">
          <a:xfrm>
            <a:off x="448667" y="414158"/>
            <a:ext cx="1735734" cy="157141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6;p7">
            <a:extLst>
              <a:ext uri="{FF2B5EF4-FFF2-40B4-BE49-F238E27FC236}">
                <a16:creationId xmlns:a16="http://schemas.microsoft.com/office/drawing/2014/main" id="{00E29821-5CED-4389-8129-40DB48532826}"/>
              </a:ext>
            </a:extLst>
          </p:cNvPr>
          <p:cNvSpPr txBox="1">
            <a:spLocks/>
          </p:cNvSpPr>
          <p:nvPr/>
        </p:nvSpPr>
        <p:spPr>
          <a:xfrm>
            <a:off x="2557193" y="509598"/>
            <a:ext cx="7773850" cy="1738313"/>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accent1"/>
              </a:buClr>
              <a:buSzPts val="4400"/>
              <a:buFont typeface="Arial"/>
              <a:buNone/>
            </a:pPr>
            <a:r>
              <a:rPr lang="en-US" sz="5400" b="1" dirty="0"/>
              <a:t>Critical Thinking and Logic</a:t>
            </a:r>
            <a:endParaRPr lang="en-US" sz="5400" dirty="0"/>
          </a:p>
        </p:txBody>
      </p:sp>
      <p:sp>
        <p:nvSpPr>
          <p:cNvPr id="6" name="TextBox 5">
            <a:extLst>
              <a:ext uri="{FF2B5EF4-FFF2-40B4-BE49-F238E27FC236}">
                <a16:creationId xmlns:a16="http://schemas.microsoft.com/office/drawing/2014/main" id="{AF6916E4-BBA8-4599-B269-407130FF4863}"/>
              </a:ext>
            </a:extLst>
          </p:cNvPr>
          <p:cNvSpPr txBox="1"/>
          <p:nvPr/>
        </p:nvSpPr>
        <p:spPr>
          <a:xfrm>
            <a:off x="1687388" y="2247911"/>
            <a:ext cx="9513459" cy="3990836"/>
          </a:xfrm>
          <a:prstGeom prst="rect">
            <a:avLst/>
          </a:prstGeom>
          <a:noFill/>
        </p:spPr>
        <p:txBody>
          <a:bodyPr wrap="square">
            <a:spAutoFit/>
          </a:bodyPr>
          <a:lstStyle/>
          <a:p>
            <a:pPr>
              <a:spcBef>
                <a:spcPts val="800"/>
              </a:spcBef>
            </a:pPr>
            <a:r>
              <a:rPr lang="en-US" sz="3600" b="1" i="0" dirty="0">
                <a:solidFill>
                  <a:srgbClr val="373D3F"/>
                </a:solidFill>
                <a:effectLst/>
                <a:latin typeface="+mj-lt"/>
              </a:rPr>
              <a:t>Critical thinking is fundamentally a process of questioning information and data.</a:t>
            </a:r>
          </a:p>
          <a:p>
            <a:pPr lvl="1">
              <a:spcBef>
                <a:spcPts val="800"/>
              </a:spcBef>
            </a:pPr>
            <a:r>
              <a:rPr lang="en-US" sz="2400" b="0" i="1" dirty="0">
                <a:solidFill>
                  <a:srgbClr val="373D3F"/>
                </a:solidFill>
                <a:effectLst/>
                <a:latin typeface="+mj-lt"/>
              </a:rPr>
              <a:t>You may question the information you read in a textbook, or you may question what a politician or a professor or a </a:t>
            </a:r>
            <a:r>
              <a:rPr lang="en-US" sz="2400" i="1" dirty="0">
                <a:solidFill>
                  <a:srgbClr val="373D3F"/>
                </a:solidFill>
                <a:latin typeface="+mj-lt"/>
              </a:rPr>
              <a:t>classmate says. You can also question a commonly-held belief or a new idea.</a:t>
            </a:r>
          </a:p>
          <a:p>
            <a:pPr>
              <a:spcBef>
                <a:spcPts val="800"/>
              </a:spcBef>
            </a:pPr>
            <a:r>
              <a:rPr lang="en-US" sz="3200" b="1" i="0" dirty="0">
                <a:solidFill>
                  <a:srgbClr val="373D3F"/>
                </a:solidFill>
                <a:effectLst/>
                <a:latin typeface="+mj-lt"/>
              </a:rPr>
              <a:t>With critical thinking, anything and everything is subject to question and examination for the purpose of logically constructing reasoned perspectives.</a:t>
            </a:r>
            <a:endParaRPr lang="en-US" sz="3200" b="1" dirty="0">
              <a:latin typeface="+mj-lt"/>
            </a:endParaRPr>
          </a:p>
        </p:txBody>
      </p:sp>
    </p:spTree>
    <p:extLst>
      <p:ext uri="{BB962C8B-B14F-4D97-AF65-F5344CB8AC3E}">
        <p14:creationId xmlns:p14="http://schemas.microsoft.com/office/powerpoint/2010/main" val="270716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5F4B45-95EF-4677-BA84-E1FAABCEEB36}"/>
              </a:ext>
            </a:extLst>
          </p:cNvPr>
          <p:cNvSpPr txBox="1"/>
          <p:nvPr/>
        </p:nvSpPr>
        <p:spPr>
          <a:xfrm>
            <a:off x="1316534" y="2451975"/>
            <a:ext cx="9910909" cy="3636893"/>
          </a:xfrm>
          <a:prstGeom prst="rect">
            <a:avLst/>
          </a:prstGeom>
          <a:noFill/>
        </p:spPr>
        <p:txBody>
          <a:bodyPr wrap="square">
            <a:spAutoFit/>
          </a:bodyPr>
          <a:lstStyle/>
          <a:p>
            <a:pPr algn="l" fontAlgn="base">
              <a:spcBef>
                <a:spcPts val="800"/>
              </a:spcBef>
            </a:pPr>
            <a:r>
              <a:rPr lang="en-US" sz="3100" b="0" i="0" dirty="0">
                <a:solidFill>
                  <a:srgbClr val="373D3F"/>
                </a:solidFill>
                <a:effectLst/>
                <a:latin typeface="+mj-lt"/>
              </a:rPr>
              <a:t>The word</a:t>
            </a:r>
            <a:r>
              <a:rPr lang="en-US" sz="3100" b="1" i="0" dirty="0">
                <a:solidFill>
                  <a:srgbClr val="373D3F"/>
                </a:solidFill>
                <a:effectLst/>
                <a:latin typeface="+mj-lt"/>
              </a:rPr>
              <a:t> </a:t>
            </a:r>
            <a:r>
              <a:rPr lang="en-US" sz="3100" b="1" dirty="0">
                <a:solidFill>
                  <a:schemeClr val="accent6">
                    <a:lumMod val="50000"/>
                  </a:schemeClr>
                </a:solidFill>
                <a:latin typeface="+mj-lt"/>
              </a:rPr>
              <a:t>logic</a:t>
            </a:r>
            <a:r>
              <a:rPr lang="en-US" sz="3100" b="1" dirty="0">
                <a:solidFill>
                  <a:srgbClr val="6C64AD"/>
                </a:solidFill>
                <a:latin typeface="+mj-lt"/>
              </a:rPr>
              <a:t> </a:t>
            </a:r>
            <a:r>
              <a:rPr lang="en-US" sz="3100" b="0" i="0" dirty="0">
                <a:solidFill>
                  <a:srgbClr val="373D3F"/>
                </a:solidFill>
                <a:effectLst/>
                <a:latin typeface="+mj-lt"/>
              </a:rPr>
              <a:t>comes from the Ancient Greek </a:t>
            </a:r>
            <a:r>
              <a:rPr lang="en-US" sz="3100" b="1" dirty="0">
                <a:solidFill>
                  <a:schemeClr val="accent6">
                    <a:lumMod val="50000"/>
                  </a:schemeClr>
                </a:solidFill>
                <a:latin typeface="+mj-lt"/>
              </a:rPr>
              <a:t>“</a:t>
            </a:r>
            <a:r>
              <a:rPr lang="en-US" sz="3100" b="1" dirty="0" err="1">
                <a:solidFill>
                  <a:schemeClr val="accent6">
                    <a:lumMod val="50000"/>
                  </a:schemeClr>
                </a:solidFill>
                <a:latin typeface="+mj-lt"/>
              </a:rPr>
              <a:t>logike</a:t>
            </a:r>
            <a:r>
              <a:rPr lang="en-US" sz="3100" b="1" dirty="0">
                <a:solidFill>
                  <a:schemeClr val="accent6">
                    <a:lumMod val="50000"/>
                  </a:schemeClr>
                </a:solidFill>
                <a:latin typeface="+mj-lt"/>
              </a:rPr>
              <a:t>”</a:t>
            </a:r>
            <a:r>
              <a:rPr lang="en-US" sz="3100" b="0" i="0" dirty="0">
                <a:solidFill>
                  <a:srgbClr val="7030A0"/>
                </a:solidFill>
                <a:effectLst/>
                <a:latin typeface="+mj-lt"/>
              </a:rPr>
              <a:t>, </a:t>
            </a:r>
            <a:r>
              <a:rPr lang="en-US" sz="3100" b="0" i="0" dirty="0">
                <a:solidFill>
                  <a:srgbClr val="373D3F"/>
                </a:solidFill>
                <a:effectLst/>
                <a:latin typeface="+mj-lt"/>
              </a:rPr>
              <a:t>referring to </a:t>
            </a:r>
            <a:r>
              <a:rPr lang="en-US" sz="3100" b="1" dirty="0">
                <a:solidFill>
                  <a:schemeClr val="accent6">
                    <a:lumMod val="50000"/>
                  </a:schemeClr>
                </a:solidFill>
                <a:latin typeface="+mj-lt"/>
              </a:rPr>
              <a:t>the science or art of reasoning.</a:t>
            </a:r>
          </a:p>
          <a:p>
            <a:pPr algn="l" fontAlgn="base">
              <a:spcBef>
                <a:spcPts val="800"/>
              </a:spcBef>
            </a:pPr>
            <a:r>
              <a:rPr lang="en-US" sz="3100" b="0" i="0" dirty="0">
                <a:solidFill>
                  <a:srgbClr val="373D3F"/>
                </a:solidFill>
                <a:effectLst/>
                <a:latin typeface="+mj-lt"/>
              </a:rPr>
              <a:t>Using logic, a person </a:t>
            </a:r>
            <a:r>
              <a:rPr lang="en-US" sz="3100" b="1" i="0" dirty="0">
                <a:solidFill>
                  <a:schemeClr val="accent6">
                    <a:lumMod val="50000"/>
                  </a:schemeClr>
                </a:solidFill>
                <a:effectLst/>
                <a:latin typeface="+mj-lt"/>
              </a:rPr>
              <a:t>evaluates arguments and reasoning</a:t>
            </a:r>
            <a:r>
              <a:rPr lang="en-US" sz="3100" b="0" i="0" dirty="0">
                <a:solidFill>
                  <a:srgbClr val="7030A0"/>
                </a:solidFill>
                <a:effectLst/>
                <a:latin typeface="+mj-lt"/>
              </a:rPr>
              <a:t> </a:t>
            </a:r>
            <a:r>
              <a:rPr lang="en-US" sz="3100" b="0" i="0" dirty="0">
                <a:solidFill>
                  <a:srgbClr val="373D3F"/>
                </a:solidFill>
                <a:effectLst/>
                <a:latin typeface="+mj-lt"/>
              </a:rPr>
              <a:t>and strives to </a:t>
            </a:r>
            <a:r>
              <a:rPr lang="en-US" sz="3100" b="1" i="0" dirty="0">
                <a:solidFill>
                  <a:schemeClr val="accent6">
                    <a:lumMod val="50000"/>
                  </a:schemeClr>
                </a:solidFill>
                <a:effectLst/>
                <a:latin typeface="+mj-lt"/>
              </a:rPr>
              <a:t>distinguish between good and bad reasoning</a:t>
            </a:r>
            <a:r>
              <a:rPr lang="en-US" sz="3100" b="0" i="0" dirty="0">
                <a:solidFill>
                  <a:srgbClr val="373D3F"/>
                </a:solidFill>
                <a:effectLst/>
                <a:latin typeface="+mj-lt"/>
              </a:rPr>
              <a:t>, or </a:t>
            </a:r>
            <a:r>
              <a:rPr lang="en-US" sz="3100" b="1" i="0" dirty="0">
                <a:solidFill>
                  <a:schemeClr val="accent6">
                    <a:lumMod val="50000"/>
                  </a:schemeClr>
                </a:solidFill>
                <a:effectLst/>
                <a:latin typeface="+mj-lt"/>
              </a:rPr>
              <a:t>between truth and falsehood</a:t>
            </a:r>
            <a:r>
              <a:rPr lang="en-US" sz="3100" b="0" i="0" dirty="0">
                <a:solidFill>
                  <a:schemeClr val="accent6">
                    <a:lumMod val="50000"/>
                  </a:schemeClr>
                </a:solidFill>
                <a:effectLst/>
                <a:latin typeface="+mj-lt"/>
              </a:rPr>
              <a:t>.</a:t>
            </a:r>
          </a:p>
          <a:p>
            <a:pPr algn="l" fontAlgn="base">
              <a:spcBef>
                <a:spcPts val="800"/>
              </a:spcBef>
            </a:pPr>
            <a:r>
              <a:rPr lang="en-US" sz="3100" b="0" i="0" dirty="0">
                <a:solidFill>
                  <a:srgbClr val="373D3F"/>
                </a:solidFill>
                <a:effectLst/>
                <a:latin typeface="+mj-lt"/>
              </a:rPr>
              <a:t>Using logic, you can </a:t>
            </a:r>
            <a:r>
              <a:rPr lang="en-US" sz="3100" b="1" i="0" dirty="0">
                <a:solidFill>
                  <a:schemeClr val="accent6">
                    <a:lumMod val="50000"/>
                  </a:schemeClr>
                </a:solidFill>
                <a:effectLst/>
                <a:latin typeface="+mj-lt"/>
              </a:rPr>
              <a:t>evaluate ideas or claims</a:t>
            </a:r>
            <a:r>
              <a:rPr lang="en-US" sz="3100" b="0" i="0" dirty="0">
                <a:solidFill>
                  <a:srgbClr val="373D3F"/>
                </a:solidFill>
                <a:effectLst/>
                <a:latin typeface="+mj-lt"/>
              </a:rPr>
              <a:t> people make, </a:t>
            </a:r>
            <a:r>
              <a:rPr lang="en-US" sz="3100" b="1" i="0" dirty="0">
                <a:solidFill>
                  <a:schemeClr val="accent6">
                    <a:lumMod val="50000"/>
                  </a:schemeClr>
                </a:solidFill>
                <a:effectLst/>
                <a:latin typeface="+mj-lt"/>
              </a:rPr>
              <a:t>make good decisions</a:t>
            </a:r>
            <a:r>
              <a:rPr lang="en-US" sz="3100" b="0" i="0" dirty="0">
                <a:solidFill>
                  <a:srgbClr val="373D3F"/>
                </a:solidFill>
                <a:effectLst/>
                <a:latin typeface="+mj-lt"/>
              </a:rPr>
              <a:t>, and </a:t>
            </a:r>
            <a:r>
              <a:rPr lang="en-US" sz="3100" b="1" i="0" dirty="0">
                <a:solidFill>
                  <a:schemeClr val="accent6">
                    <a:lumMod val="50000"/>
                  </a:schemeClr>
                </a:solidFill>
                <a:effectLst/>
                <a:latin typeface="+mj-lt"/>
              </a:rPr>
              <a:t>form sound beliefs</a:t>
            </a:r>
            <a:r>
              <a:rPr lang="en-US" sz="3100" b="0" i="0" dirty="0">
                <a:solidFill>
                  <a:schemeClr val="accent6">
                    <a:lumMod val="50000"/>
                  </a:schemeClr>
                </a:solidFill>
                <a:effectLst/>
                <a:latin typeface="+mj-lt"/>
              </a:rPr>
              <a:t> </a:t>
            </a:r>
            <a:r>
              <a:rPr lang="en-US" sz="3100" b="0" i="0" dirty="0">
                <a:solidFill>
                  <a:srgbClr val="373D3F"/>
                </a:solidFill>
                <a:effectLst/>
                <a:latin typeface="+mj-lt"/>
              </a:rPr>
              <a:t>about the world.</a:t>
            </a:r>
          </a:p>
        </p:txBody>
      </p:sp>
      <p:sp>
        <p:nvSpPr>
          <p:cNvPr id="9" name="TextBox 8">
            <a:extLst>
              <a:ext uri="{FF2B5EF4-FFF2-40B4-BE49-F238E27FC236}">
                <a16:creationId xmlns:a16="http://schemas.microsoft.com/office/drawing/2014/main" id="{7424DEE7-D59A-4E24-95EF-0A74B26FCACA}"/>
              </a:ext>
            </a:extLst>
          </p:cNvPr>
          <p:cNvSpPr txBox="1"/>
          <p:nvPr/>
        </p:nvSpPr>
        <p:spPr>
          <a:xfrm>
            <a:off x="2599678" y="662133"/>
            <a:ext cx="7344619" cy="1323439"/>
          </a:xfrm>
          <a:prstGeom prst="rect">
            <a:avLst/>
          </a:prstGeom>
          <a:noFill/>
        </p:spPr>
        <p:txBody>
          <a:bodyPr wrap="square">
            <a:spAutoFit/>
          </a:bodyPr>
          <a:lstStyle/>
          <a:p>
            <a:pPr algn="ctr" fontAlgn="base"/>
            <a:r>
              <a:rPr lang="en-US" sz="4000" b="1" i="0" dirty="0">
                <a:solidFill>
                  <a:schemeClr val="accent6">
                    <a:lumMod val="50000"/>
                  </a:schemeClr>
                </a:solidFill>
                <a:effectLst/>
                <a:latin typeface="+mj-lt"/>
              </a:rPr>
              <a:t>What Is Logic, and Why Is It Important in Critical Thinking?</a:t>
            </a:r>
          </a:p>
        </p:txBody>
      </p:sp>
      <p:pic>
        <p:nvPicPr>
          <p:cNvPr id="5" name="Picture 2" descr="Critical Thinking:  The essence of a decisive mind and how it works!">
            <a:extLst>
              <a:ext uri="{FF2B5EF4-FFF2-40B4-BE49-F238E27FC236}">
                <a16:creationId xmlns:a16="http://schemas.microsoft.com/office/drawing/2014/main" id="{0EF6F70C-0A39-C2DB-E38A-076A53F653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7" r="12980"/>
          <a:stretch/>
        </p:blipFill>
        <p:spPr bwMode="auto">
          <a:xfrm>
            <a:off x="448667" y="414158"/>
            <a:ext cx="1735734" cy="157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2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7119</TotalTime>
  <Words>2658</Words>
  <Application>Microsoft Office PowerPoint</Application>
  <PresentationFormat>Widescreen</PresentationFormat>
  <Paragraphs>158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proxima-nova</vt:lpstr>
      <vt:lpstr>Office Theme</vt:lpstr>
      <vt:lpstr>PowerPoint Presentation</vt:lpstr>
      <vt:lpstr>Chapter outlines</vt:lpstr>
      <vt:lpstr>PowerPoint Presentation</vt:lpstr>
      <vt:lpstr>LEARNING OBJECTIVES</vt:lpstr>
      <vt:lpstr>What Is Critical Thinking?</vt:lpstr>
      <vt:lpstr>PowerPoint Presentation</vt:lpstr>
      <vt:lpstr>PowerPoint Presentation</vt:lpstr>
      <vt:lpstr>PowerPoint Presentation</vt:lpstr>
      <vt:lpstr>PowerPoint Presentation</vt:lpstr>
      <vt:lpstr>PowerPoint Presentation</vt:lpstr>
      <vt:lpstr>Problem-Solving with Critical Thinking</vt:lpstr>
      <vt:lpstr>Examples of using critical thinking to problem-solve</vt:lpstr>
      <vt:lpstr>Problem-Solving Action Checklist</vt:lpstr>
      <vt:lpstr>Evaluating Information with Critical Thinking </vt:lpstr>
      <vt:lpstr>A. Read for Understanding Using Text Coding</vt:lpstr>
      <vt:lpstr>B. Examine Arguments</vt:lpstr>
      <vt:lpstr>C. Clarify Thinking</vt:lpstr>
      <vt:lpstr>C. Clarify Thinking (cont.)</vt:lpstr>
      <vt:lpstr>D. Cultivate “Habits of Mind”</vt:lpstr>
      <vt:lpstr>Try to work these qualities  into your daily life:</vt:lpstr>
      <vt:lpstr>Try to work these qualities  into your daily life:</vt:lpstr>
      <vt:lpstr>Developing Yourself As a Critical Thinker</vt:lpstr>
      <vt:lpstr>Practice:   Evaluation of project ideas "Social Initiatives"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AND ANALYSIS</dc:title>
  <dc:creator>Admin</dc:creator>
  <cp:lastModifiedBy>Minh Hoa</cp:lastModifiedBy>
  <cp:revision>73</cp:revision>
  <dcterms:created xsi:type="dcterms:W3CDTF">2021-08-01T09:56:10Z</dcterms:created>
  <dcterms:modified xsi:type="dcterms:W3CDTF">2022-06-20T08:29:57Z</dcterms:modified>
</cp:coreProperties>
</file>